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72" r:id="rId3"/>
    <p:sldId id="276" r:id="rId4"/>
    <p:sldId id="296" r:id="rId5"/>
    <p:sldId id="305" r:id="rId6"/>
    <p:sldId id="271" r:id="rId7"/>
    <p:sldId id="257" r:id="rId8"/>
    <p:sldId id="258" r:id="rId9"/>
    <p:sldId id="259" r:id="rId10"/>
    <p:sldId id="260" r:id="rId11"/>
    <p:sldId id="262" r:id="rId12"/>
    <p:sldId id="264" r:id="rId13"/>
    <p:sldId id="263" r:id="rId14"/>
    <p:sldId id="304" r:id="rId15"/>
    <p:sldId id="297" r:id="rId16"/>
    <p:sldId id="298" r:id="rId17"/>
    <p:sldId id="302" r:id="rId18"/>
    <p:sldId id="261"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88432" autoAdjust="0"/>
  </p:normalViewPr>
  <p:slideViewPr>
    <p:cSldViewPr snapToGrid="0">
      <p:cViewPr varScale="1">
        <p:scale>
          <a:sx n="80" d="100"/>
          <a:sy n="80" d="100"/>
        </p:scale>
        <p:origin x="-102" y="-54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Clinician</c:v>
                </c:pt>
              </c:strCache>
            </c:strRef>
          </c:tx>
          <c:invertIfNegative val="0"/>
          <c:cat>
            <c:numRef>
              <c:f>Sheet1!$A$2:$A$5</c:f>
              <c:numCache>
                <c:formatCode>General</c:formatCode>
                <c:ptCount val="4"/>
                <c:pt idx="0">
                  <c:v>2001</c:v>
                </c:pt>
                <c:pt idx="1">
                  <c:v>2006</c:v>
                </c:pt>
                <c:pt idx="2">
                  <c:v>2011</c:v>
                </c:pt>
                <c:pt idx="3">
                  <c:v>2016</c:v>
                </c:pt>
              </c:numCache>
            </c:numRef>
          </c:cat>
          <c:val>
            <c:numRef>
              <c:f>Sheet1!$B$2:$B$5</c:f>
              <c:numCache>
                <c:formatCode>General</c:formatCode>
                <c:ptCount val="4"/>
                <c:pt idx="0">
                  <c:v>32</c:v>
                </c:pt>
                <c:pt idx="1">
                  <c:v>37</c:v>
                </c:pt>
                <c:pt idx="2">
                  <c:v>41</c:v>
                </c:pt>
                <c:pt idx="3">
                  <c:v>45</c:v>
                </c:pt>
              </c:numCache>
            </c:numRef>
          </c:val>
        </c:ser>
        <c:ser>
          <c:idx val="1"/>
          <c:order val="1"/>
          <c:tx>
            <c:strRef>
              <c:f>Sheet1!$C$1</c:f>
              <c:strCache>
                <c:ptCount val="1"/>
                <c:pt idx="0">
                  <c:v>Investigator</c:v>
                </c:pt>
              </c:strCache>
            </c:strRef>
          </c:tx>
          <c:invertIfNegative val="0"/>
          <c:cat>
            <c:numRef>
              <c:f>Sheet1!$A$2:$A$5</c:f>
              <c:numCache>
                <c:formatCode>General</c:formatCode>
                <c:ptCount val="4"/>
                <c:pt idx="0">
                  <c:v>2001</c:v>
                </c:pt>
                <c:pt idx="1">
                  <c:v>2006</c:v>
                </c:pt>
                <c:pt idx="2">
                  <c:v>2011</c:v>
                </c:pt>
                <c:pt idx="3">
                  <c:v>2016</c:v>
                </c:pt>
              </c:numCache>
            </c:numRef>
          </c:cat>
          <c:val>
            <c:numRef>
              <c:f>Sheet1!$C$2:$C$5</c:f>
              <c:numCache>
                <c:formatCode>General</c:formatCode>
                <c:ptCount val="4"/>
                <c:pt idx="0">
                  <c:v>23</c:v>
                </c:pt>
                <c:pt idx="1">
                  <c:v>21</c:v>
                </c:pt>
                <c:pt idx="2">
                  <c:v>23</c:v>
                </c:pt>
                <c:pt idx="3">
                  <c:v>23</c:v>
                </c:pt>
              </c:numCache>
            </c:numRef>
          </c:val>
        </c:ser>
        <c:ser>
          <c:idx val="2"/>
          <c:order val="2"/>
          <c:tx>
            <c:strRef>
              <c:f>Sheet1!$D$1</c:f>
              <c:strCache>
                <c:ptCount val="1"/>
                <c:pt idx="0">
                  <c:v>Research</c:v>
                </c:pt>
              </c:strCache>
            </c:strRef>
          </c:tx>
          <c:invertIfNegative val="0"/>
          <c:cat>
            <c:numRef>
              <c:f>Sheet1!$A$2:$A$5</c:f>
              <c:numCache>
                <c:formatCode>General</c:formatCode>
                <c:ptCount val="4"/>
                <c:pt idx="0">
                  <c:v>2001</c:v>
                </c:pt>
                <c:pt idx="1">
                  <c:v>2006</c:v>
                </c:pt>
                <c:pt idx="2">
                  <c:v>2011</c:v>
                </c:pt>
                <c:pt idx="3">
                  <c:v>2016</c:v>
                </c:pt>
              </c:numCache>
            </c:numRef>
          </c:cat>
          <c:val>
            <c:numRef>
              <c:f>Sheet1!$D$2:$D$5</c:f>
              <c:numCache>
                <c:formatCode>General</c:formatCode>
                <c:ptCount val="4"/>
                <c:pt idx="0">
                  <c:v>39</c:v>
                </c:pt>
                <c:pt idx="1">
                  <c:v>39</c:v>
                </c:pt>
                <c:pt idx="2">
                  <c:v>41</c:v>
                </c:pt>
                <c:pt idx="3">
                  <c:v>40</c:v>
                </c:pt>
              </c:numCache>
            </c:numRef>
          </c:val>
        </c:ser>
        <c:dLbls>
          <c:showLegendKey val="0"/>
          <c:showVal val="0"/>
          <c:showCatName val="0"/>
          <c:showSerName val="0"/>
          <c:showPercent val="0"/>
          <c:showBubbleSize val="0"/>
        </c:dLbls>
        <c:gapWidth val="150"/>
        <c:axId val="37024128"/>
        <c:axId val="37025664"/>
      </c:barChart>
      <c:catAx>
        <c:axId val="37024128"/>
        <c:scaling>
          <c:orientation val="minMax"/>
        </c:scaling>
        <c:delete val="0"/>
        <c:axPos val="b"/>
        <c:numFmt formatCode="General" sourceLinked="1"/>
        <c:majorTickMark val="out"/>
        <c:minorTickMark val="none"/>
        <c:tickLblPos val="nextTo"/>
        <c:crossAx val="37025664"/>
        <c:crosses val="autoZero"/>
        <c:auto val="1"/>
        <c:lblAlgn val="ctr"/>
        <c:lblOffset val="100"/>
        <c:noMultiLvlLbl val="0"/>
      </c:catAx>
      <c:valAx>
        <c:axId val="37025664"/>
        <c:scaling>
          <c:orientation val="minMax"/>
        </c:scaling>
        <c:delete val="0"/>
        <c:axPos val="l"/>
        <c:majorGridlines/>
        <c:numFmt formatCode="General" sourceLinked="1"/>
        <c:majorTickMark val="out"/>
        <c:minorTickMark val="none"/>
        <c:tickLblPos val="nextTo"/>
        <c:crossAx val="3702412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%WUSM</c:v>
                </c:pt>
              </c:strCache>
            </c:strRef>
          </c:tx>
          <c:invertIfNegative val="0"/>
          <c:dLbls>
            <c:txPr>
              <a:bodyPr/>
              <a:lstStyle/>
              <a:p>
                <a:pPr>
                  <a:defRPr sz="1500" baseline="0"/>
                </a:pPr>
                <a:endParaRPr lang="en-US"/>
              </a:p>
            </c:txPr>
            <c:showLegendKey val="0"/>
            <c:showVal val="1"/>
            <c:showCatName val="0"/>
            <c:showSerName val="0"/>
            <c:showPercent val="0"/>
            <c:showBubbleSize val="0"/>
            <c:showLeaderLines val="0"/>
          </c:dLbls>
          <c:cat>
            <c:strRef>
              <c:f>Sheet1!$A$2:$A$10</c:f>
              <c:strCache>
                <c:ptCount val="9"/>
                <c:pt idx="0">
                  <c:v>Women</c:v>
                </c:pt>
                <c:pt idx="1">
                  <c:v>Assist</c:v>
                </c:pt>
                <c:pt idx="2">
                  <c:v>Assoc</c:v>
                </c:pt>
                <c:pt idx="3">
                  <c:v>Prof</c:v>
                </c:pt>
                <c:pt idx="4">
                  <c:v>Div/Section Chief</c:v>
                </c:pt>
                <c:pt idx="5">
                  <c:v>Assoc/Vice Chair</c:v>
                </c:pt>
                <c:pt idx="6">
                  <c:v>Dept Chair</c:v>
                </c:pt>
                <c:pt idx="7">
                  <c:v>Sr/Assoc Deans</c:v>
                </c:pt>
                <c:pt idx="8">
                  <c:v>Exec Dean</c:v>
                </c:pt>
              </c:strCache>
            </c:strRef>
          </c:cat>
          <c:val>
            <c:numRef>
              <c:f>Sheet1!$B$2:$B$10</c:f>
              <c:numCache>
                <c:formatCode>General</c:formatCode>
                <c:ptCount val="9"/>
                <c:pt idx="0">
                  <c:v>37</c:v>
                </c:pt>
                <c:pt idx="1">
                  <c:v>43</c:v>
                </c:pt>
                <c:pt idx="2">
                  <c:v>40</c:v>
                </c:pt>
                <c:pt idx="3">
                  <c:v>19</c:v>
                </c:pt>
                <c:pt idx="4">
                  <c:v>13</c:v>
                </c:pt>
                <c:pt idx="5">
                  <c:v>20</c:v>
                </c:pt>
                <c:pt idx="6">
                  <c:v>10</c:v>
                </c:pt>
                <c:pt idx="7">
                  <c:v>42</c:v>
                </c:pt>
                <c:pt idx="8">
                  <c:v>0</c:v>
                </c:pt>
              </c:numCache>
            </c:numRef>
          </c:val>
        </c:ser>
        <c:ser>
          <c:idx val="1"/>
          <c:order val="1"/>
          <c:tx>
            <c:strRef>
              <c:f>Sheet1!$C$1</c:f>
              <c:strCache>
                <c:ptCount val="1"/>
                <c:pt idx="0">
                  <c:v>%AAMC</c:v>
                </c:pt>
              </c:strCache>
            </c:strRef>
          </c:tx>
          <c:invertIfNegative val="0"/>
          <c:dLbls>
            <c:dLbl>
              <c:idx val="5"/>
              <c:layout/>
              <c:dLblPos val="outEnd"/>
              <c:showLegendKey val="0"/>
              <c:showVal val="1"/>
              <c:showCatName val="0"/>
              <c:showSerName val="0"/>
              <c:showPercent val="0"/>
              <c:showBubbleSize val="0"/>
            </c:dLbl>
            <c:txPr>
              <a:bodyPr/>
              <a:lstStyle/>
              <a:p>
                <a:pPr>
                  <a:defRPr sz="1500" baseline="0"/>
                </a:pPr>
                <a:endParaRPr lang="en-US"/>
              </a:p>
            </c:txPr>
            <c:showLegendKey val="0"/>
            <c:showVal val="1"/>
            <c:showCatName val="0"/>
            <c:showSerName val="0"/>
            <c:showPercent val="0"/>
            <c:showBubbleSize val="0"/>
            <c:showLeaderLines val="0"/>
          </c:dLbls>
          <c:cat>
            <c:strRef>
              <c:f>Sheet1!$A$2:$A$10</c:f>
              <c:strCache>
                <c:ptCount val="9"/>
                <c:pt idx="0">
                  <c:v>Women</c:v>
                </c:pt>
                <c:pt idx="1">
                  <c:v>Assist</c:v>
                </c:pt>
                <c:pt idx="2">
                  <c:v>Assoc</c:v>
                </c:pt>
                <c:pt idx="3">
                  <c:v>Prof</c:v>
                </c:pt>
                <c:pt idx="4">
                  <c:v>Div/Section Chief</c:v>
                </c:pt>
                <c:pt idx="5">
                  <c:v>Assoc/Vice Chair</c:v>
                </c:pt>
                <c:pt idx="6">
                  <c:v>Dept Chair</c:v>
                </c:pt>
                <c:pt idx="7">
                  <c:v>Sr/Assoc Deans</c:v>
                </c:pt>
                <c:pt idx="8">
                  <c:v>Exec Dean</c:v>
                </c:pt>
              </c:strCache>
            </c:strRef>
          </c:cat>
          <c:val>
            <c:numRef>
              <c:f>Sheet1!$C$2:$C$10</c:f>
              <c:numCache>
                <c:formatCode>General</c:formatCode>
                <c:ptCount val="9"/>
                <c:pt idx="0">
                  <c:v>40</c:v>
                </c:pt>
                <c:pt idx="1">
                  <c:v>45</c:v>
                </c:pt>
                <c:pt idx="2">
                  <c:v>36</c:v>
                </c:pt>
                <c:pt idx="3">
                  <c:v>23</c:v>
                </c:pt>
                <c:pt idx="4">
                  <c:v>10</c:v>
                </c:pt>
                <c:pt idx="5">
                  <c:v>24</c:v>
                </c:pt>
                <c:pt idx="6">
                  <c:v>16</c:v>
                </c:pt>
                <c:pt idx="7">
                  <c:v>37</c:v>
                </c:pt>
                <c:pt idx="8">
                  <c:v>16</c:v>
                </c:pt>
              </c:numCache>
            </c:numRef>
          </c:val>
        </c:ser>
        <c:dLbls>
          <c:showLegendKey val="0"/>
          <c:showVal val="1"/>
          <c:showCatName val="0"/>
          <c:showSerName val="0"/>
          <c:showPercent val="0"/>
          <c:showBubbleSize val="0"/>
        </c:dLbls>
        <c:gapWidth val="75"/>
        <c:axId val="6089344"/>
        <c:axId val="6091136"/>
      </c:barChart>
      <c:catAx>
        <c:axId val="6089344"/>
        <c:scaling>
          <c:orientation val="minMax"/>
        </c:scaling>
        <c:delete val="0"/>
        <c:axPos val="b"/>
        <c:majorTickMark val="none"/>
        <c:minorTickMark val="none"/>
        <c:tickLblPos val="nextTo"/>
        <c:txPr>
          <a:bodyPr/>
          <a:lstStyle/>
          <a:p>
            <a:pPr>
              <a:defRPr sz="1500" baseline="0"/>
            </a:pPr>
            <a:endParaRPr lang="en-US"/>
          </a:p>
        </c:txPr>
        <c:crossAx val="6091136"/>
        <c:crosses val="autoZero"/>
        <c:auto val="1"/>
        <c:lblAlgn val="ctr"/>
        <c:lblOffset val="100"/>
        <c:noMultiLvlLbl val="0"/>
      </c:catAx>
      <c:valAx>
        <c:axId val="6091136"/>
        <c:scaling>
          <c:orientation val="minMax"/>
        </c:scaling>
        <c:delete val="1"/>
        <c:axPos val="l"/>
        <c:numFmt formatCode="General" sourceLinked="1"/>
        <c:majorTickMark val="none"/>
        <c:minorTickMark val="none"/>
        <c:tickLblPos val="nextTo"/>
        <c:crossAx val="6089344"/>
        <c:crosses val="autoZero"/>
        <c:crossBetween val="between"/>
      </c:valAx>
    </c:plotArea>
    <c:legend>
      <c:legendPos val="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A02DE10-EFF9-42C4-BE9B-E65510C8F71C}" type="datetimeFigureOut">
              <a:rPr lang="en-US" smtClean="0"/>
              <a:t>4/30/2017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BB552F7-B335-425C-8560-295D7EBFB569}" type="slidenum">
              <a:rPr lang="en-US" smtClean="0"/>
              <a:t>‹#›</a:t>
            </a:fld>
            <a:endParaRPr lang="en-US"/>
          </a:p>
        </p:txBody>
      </p:sp>
    </p:spTree>
    <p:extLst>
      <p:ext uri="{BB962C8B-B14F-4D97-AF65-F5344CB8AC3E}">
        <p14:creationId xmlns:p14="http://schemas.microsoft.com/office/powerpoint/2010/main" val="614964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969BF9E-57E0-4859-B63C-18E631FE32AC}" type="datetimeFigureOut">
              <a:rPr lang="en-US" smtClean="0"/>
              <a:t>4/30/2017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E74818F8-33C3-4AA9-80DF-DA2E5AD66017}" type="slidenum">
              <a:rPr lang="en-US" smtClean="0"/>
              <a:t>‹#›</a:t>
            </a:fld>
            <a:endParaRPr lang="en-US"/>
          </a:p>
        </p:txBody>
      </p:sp>
    </p:spTree>
    <p:extLst>
      <p:ext uri="{BB962C8B-B14F-4D97-AF65-F5344CB8AC3E}">
        <p14:creationId xmlns:p14="http://schemas.microsoft.com/office/powerpoint/2010/main" val="141327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xfrm>
            <a:off x="717550" y="1162050"/>
            <a:ext cx="5575300" cy="3136900"/>
          </a:xfrm>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From Tammy Hershey</a:t>
            </a:r>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6E98D1-B5DD-4565-983F-29FDCEA88D8C}" type="slidenum">
              <a:rPr lang="en-US"/>
              <a:pPr fontAlgn="base">
                <a:spcBef>
                  <a:spcPct val="0"/>
                </a:spcBef>
                <a:spcAft>
                  <a:spcPct val="0"/>
                </a:spcAft>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7680508-DD07-472B-801F-38AC05BBAAD1}" type="slidenum">
              <a:rPr lang="en-US" smtClean="0"/>
              <a:t>5</a:t>
            </a:fld>
            <a:endParaRPr lang="en-US"/>
          </a:p>
        </p:txBody>
      </p:sp>
    </p:spTree>
    <p:extLst>
      <p:ext uri="{BB962C8B-B14F-4D97-AF65-F5344CB8AC3E}">
        <p14:creationId xmlns:p14="http://schemas.microsoft.com/office/powerpoint/2010/main" val="258514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smtClean="0"/>
              <a:t>13</a:t>
            </a:r>
            <a:r>
              <a:rPr lang="en-US" baseline="0" dirty="0" smtClean="0"/>
              <a:t> </a:t>
            </a:r>
            <a:r>
              <a:rPr lang="en-US" baseline="0" dirty="0" err="1" smtClean="0"/>
              <a:t>tems</a:t>
            </a:r>
            <a:r>
              <a:rPr lang="en-US" baseline="0" dirty="0" smtClean="0"/>
              <a:t> include: satisfaction with classroom space, access to teaching assistants, support for innovation in your teaching, support for assessing and improving student learning, technology to support teaching, resources to support research and scholarship, start-up funds, support for securing grants, support for managing grants, technical/research staff, resources to support clinical work, office space, lab/research space.</a:t>
            </a:r>
            <a:endParaRPr lang="en-US" dirty="0"/>
          </a:p>
        </p:txBody>
      </p:sp>
      <p:sp>
        <p:nvSpPr>
          <p:cNvPr id="4" name="Slide Number Placeholder 3"/>
          <p:cNvSpPr>
            <a:spLocks noGrp="1"/>
          </p:cNvSpPr>
          <p:nvPr>
            <p:ph type="sldNum" sz="quarter" idx="10"/>
          </p:nvPr>
        </p:nvSpPr>
        <p:spPr/>
        <p:txBody>
          <a:bodyPr/>
          <a:lstStyle/>
          <a:p>
            <a:fld id="{E74818F8-33C3-4AA9-80DF-DA2E5AD66017}" type="slidenum">
              <a:rPr lang="en-US" smtClean="0"/>
              <a:t>9</a:t>
            </a:fld>
            <a:endParaRPr lang="en-US"/>
          </a:p>
        </p:txBody>
      </p:sp>
    </p:spTree>
    <p:extLst>
      <p:ext uri="{BB962C8B-B14F-4D97-AF65-F5344CB8AC3E}">
        <p14:creationId xmlns:p14="http://schemas.microsoft.com/office/powerpoint/2010/main" val="3451333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818F8-33C3-4AA9-80DF-DA2E5AD66017}" type="slidenum">
              <a:rPr lang="en-US" smtClean="0"/>
              <a:t>10</a:t>
            </a:fld>
            <a:endParaRPr lang="en-US"/>
          </a:p>
        </p:txBody>
      </p:sp>
    </p:spTree>
    <p:extLst>
      <p:ext uri="{BB962C8B-B14F-4D97-AF65-F5344CB8AC3E}">
        <p14:creationId xmlns:p14="http://schemas.microsoft.com/office/powerpoint/2010/main" val="392677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4818F8-33C3-4AA9-80DF-DA2E5AD66017}" type="slidenum">
              <a:rPr lang="en-US" smtClean="0"/>
              <a:t>11</a:t>
            </a:fld>
            <a:endParaRPr lang="en-US"/>
          </a:p>
        </p:txBody>
      </p:sp>
    </p:spTree>
    <p:extLst>
      <p:ext uri="{BB962C8B-B14F-4D97-AF65-F5344CB8AC3E}">
        <p14:creationId xmlns:p14="http://schemas.microsoft.com/office/powerpoint/2010/main" val="9849855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smtClean="0">
                <a:solidFill>
                  <a:srgbClr val="FF0000"/>
                </a:solidFill>
              </a:rPr>
              <a:t>Red</a:t>
            </a:r>
            <a:r>
              <a:rPr lang="en-US" baseline="0" dirty="0" smtClean="0">
                <a:solidFill>
                  <a:srgbClr val="FF0000"/>
                </a:solidFill>
              </a:rPr>
              <a:t> text with * indicates statistically significant difference between men &amp; women for these questions in these categories (p &lt; 0.5)</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E74818F8-33C3-4AA9-80DF-DA2E5AD66017}" type="slidenum">
              <a:rPr lang="en-US" smtClean="0"/>
              <a:t>13</a:t>
            </a:fld>
            <a:endParaRPr lang="en-US"/>
          </a:p>
        </p:txBody>
      </p:sp>
    </p:spTree>
    <p:extLst>
      <p:ext uri="{BB962C8B-B14F-4D97-AF65-F5344CB8AC3E}">
        <p14:creationId xmlns:p14="http://schemas.microsoft.com/office/powerpoint/2010/main" val="1620188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524A07-A6AE-4F07-9148-82DC6B5D20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174250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4A07-A6AE-4F07-9148-82DC6B5D20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2088185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4A07-A6AE-4F07-9148-82DC6B5D20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1055953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524A07-A6AE-4F07-9148-82DC6B5D20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411439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524A07-A6AE-4F07-9148-82DC6B5D2051}" type="datetimeFigureOut">
              <a:rPr lang="en-US" smtClean="0"/>
              <a:t>4/30/2017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155763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29600" y="1600204"/>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524A07-A6AE-4F07-9148-82DC6B5D205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332398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524A07-A6AE-4F07-9148-82DC6B5D2051}" type="datetimeFigureOut">
              <a:rPr lang="en-US" smtClean="0"/>
              <a:t>4/30/2017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4019688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524A07-A6AE-4F07-9148-82DC6B5D2051}" type="datetimeFigureOut">
              <a:rPr lang="en-US" smtClean="0"/>
              <a:t>4/30/2017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26328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524A07-A6AE-4F07-9148-82DC6B5D2051}" type="datetimeFigureOut">
              <a:rPr lang="en-US" smtClean="0"/>
              <a:t>4/30/2017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30873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24A07-A6AE-4F07-9148-82DC6B5D205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2794764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24A07-A6AE-4F07-9148-82DC6B5D2051}" type="datetimeFigureOut">
              <a:rPr lang="en-US" smtClean="0"/>
              <a:t>4/30/2017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2F79F2-5249-4D64-A154-93F9A0666CC9}" type="slidenum">
              <a:rPr lang="en-US" smtClean="0"/>
              <a:t>‹#›</a:t>
            </a:fld>
            <a:endParaRPr lang="en-US"/>
          </a:p>
        </p:txBody>
      </p:sp>
    </p:spTree>
    <p:extLst>
      <p:ext uri="{BB962C8B-B14F-4D97-AF65-F5344CB8AC3E}">
        <p14:creationId xmlns:p14="http://schemas.microsoft.com/office/powerpoint/2010/main" val="110112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524A07-A6AE-4F07-9148-82DC6B5D2051}" type="datetimeFigureOut">
              <a:rPr lang="en-US" smtClean="0"/>
              <a:t>4/30/2017</a:t>
            </a:fld>
            <a:endParaRPr lang="en-US"/>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2F79F2-5249-4D64-A154-93F9A0666CC9}" type="slidenum">
              <a:rPr lang="en-US" smtClean="0"/>
              <a:t>‹#›</a:t>
            </a:fld>
            <a:endParaRPr lang="en-US"/>
          </a:p>
        </p:txBody>
      </p:sp>
    </p:spTree>
    <p:extLst>
      <p:ext uri="{BB962C8B-B14F-4D97-AF65-F5344CB8AC3E}">
        <p14:creationId xmlns:p14="http://schemas.microsoft.com/office/powerpoint/2010/main" val="784816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6334" y="2142839"/>
            <a:ext cx="8829964" cy="1542617"/>
          </a:xfrm>
        </p:spPr>
        <p:txBody>
          <a:bodyPr>
            <a:normAutofit fontScale="90000"/>
          </a:bodyPr>
          <a:lstStyle/>
          <a:p>
            <a:r>
              <a:rPr lang="en-US" sz="4800" dirty="0" smtClean="0">
                <a:solidFill>
                  <a:schemeClr val="accent1">
                    <a:lumMod val="50000"/>
                  </a:schemeClr>
                </a:solidFill>
              </a:rPr>
              <a:t>Faculty Diversity &amp; Work Life Survey Review </a:t>
            </a:r>
            <a:endParaRPr lang="en-US" sz="4800" dirty="0">
              <a:solidFill>
                <a:schemeClr val="accent1">
                  <a:lumMod val="50000"/>
                </a:schemeClr>
              </a:solidFill>
            </a:endParaRPr>
          </a:p>
        </p:txBody>
      </p:sp>
      <p:sp>
        <p:nvSpPr>
          <p:cNvPr id="4" name="TextBox 3"/>
          <p:cNvSpPr txBox="1"/>
          <p:nvPr/>
        </p:nvSpPr>
        <p:spPr>
          <a:xfrm>
            <a:off x="2946402" y="3990260"/>
            <a:ext cx="6585527" cy="923330"/>
          </a:xfrm>
          <a:prstGeom prst="rect">
            <a:avLst/>
          </a:prstGeom>
          <a:noFill/>
        </p:spPr>
        <p:txBody>
          <a:bodyPr wrap="square" rtlCol="0">
            <a:spAutoFit/>
          </a:bodyPr>
          <a:lstStyle/>
          <a:p>
            <a:pPr algn="ctr"/>
            <a:r>
              <a:rPr lang="en-US" dirty="0" smtClean="0"/>
              <a:t>Diana L. Gray, M.D.</a:t>
            </a:r>
          </a:p>
          <a:p>
            <a:pPr algn="ctr"/>
            <a:r>
              <a:rPr lang="en-US" dirty="0" smtClean="0"/>
              <a:t>Associate Dean for Faculty Affairs</a:t>
            </a:r>
          </a:p>
          <a:p>
            <a:pPr algn="ctr"/>
            <a:r>
              <a:rPr lang="en-US" dirty="0" smtClean="0"/>
              <a:t>AWN - April 2017</a:t>
            </a:r>
            <a:endParaRPr lang="en-US" dirty="0"/>
          </a:p>
        </p:txBody>
      </p:sp>
      <p:pic>
        <p:nvPicPr>
          <p:cNvPr id="1026" name="Picture 2" descr="H:\Logos, WUSM, BJC\logo wusm; long ver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9346" y="5354123"/>
            <a:ext cx="4738257" cy="6912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637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017" y="112562"/>
            <a:ext cx="10515600" cy="881784"/>
          </a:xfrm>
        </p:spPr>
        <p:txBody>
          <a:bodyPr>
            <a:normAutofit fontScale="90000"/>
          </a:bodyPr>
          <a:lstStyle/>
          <a:p>
            <a:r>
              <a:rPr lang="en-US" sz="3600" dirty="0" smtClean="0"/>
              <a:t>Gender Difference Emerges in Items about Climate</a:t>
            </a:r>
            <a:br>
              <a:rPr lang="en-US" sz="3600" dirty="0" smtClean="0"/>
            </a:br>
            <a:endParaRPr lang="en-US" sz="1800" dirty="0"/>
          </a:p>
        </p:txBody>
      </p:sp>
      <p:graphicFrame>
        <p:nvGraphicFramePr>
          <p:cNvPr id="3" name="Table 2"/>
          <p:cNvGraphicFramePr>
            <a:graphicFrameLocks noGrp="1"/>
          </p:cNvGraphicFramePr>
          <p:nvPr>
            <p:extLst>
              <p:ext uri="{D42A27DB-BD31-4B8C-83A1-F6EECF244321}">
                <p14:modId xmlns:p14="http://schemas.microsoft.com/office/powerpoint/2010/main" val="3717868358"/>
              </p:ext>
            </p:extLst>
          </p:nvPr>
        </p:nvGraphicFramePr>
        <p:xfrm>
          <a:off x="1238599" y="994346"/>
          <a:ext cx="9180749" cy="4907374"/>
        </p:xfrm>
        <a:graphic>
          <a:graphicData uri="http://schemas.openxmlformats.org/drawingml/2006/table">
            <a:tbl>
              <a:tblPr/>
              <a:tblGrid>
                <a:gridCol w="6190661">
                  <a:extLst>
                    <a:ext uri="{9D8B030D-6E8A-4147-A177-3AD203B41FA5}">
                      <a16:colId xmlns:a16="http://schemas.microsoft.com/office/drawing/2014/main" xmlns="" val="4033708751"/>
                    </a:ext>
                  </a:extLst>
                </a:gridCol>
                <a:gridCol w="996696">
                  <a:extLst>
                    <a:ext uri="{9D8B030D-6E8A-4147-A177-3AD203B41FA5}">
                      <a16:colId xmlns:a16="http://schemas.microsoft.com/office/drawing/2014/main" xmlns="" val="1864530513"/>
                    </a:ext>
                  </a:extLst>
                </a:gridCol>
                <a:gridCol w="996696">
                  <a:extLst>
                    <a:ext uri="{9D8B030D-6E8A-4147-A177-3AD203B41FA5}">
                      <a16:colId xmlns:a16="http://schemas.microsoft.com/office/drawing/2014/main" xmlns="" val="2340748905"/>
                    </a:ext>
                  </a:extLst>
                </a:gridCol>
                <a:gridCol w="996696">
                  <a:extLst>
                    <a:ext uri="{9D8B030D-6E8A-4147-A177-3AD203B41FA5}">
                      <a16:colId xmlns:a16="http://schemas.microsoft.com/office/drawing/2014/main" xmlns="" val="345690622"/>
                    </a:ext>
                  </a:extLst>
                </a:gridCol>
              </a:tblGrid>
              <a:tr h="413511">
                <a:tc gridSpan="4">
                  <a:txBody>
                    <a:bodyPr/>
                    <a:lstStyle/>
                    <a:p>
                      <a:pPr algn="ctr" fontAlgn="b"/>
                      <a:r>
                        <a:rPr lang="en-US" sz="2800" b="0" i="0" u="none" strike="noStrike" dirty="0">
                          <a:solidFill>
                            <a:srgbClr val="2F75B5"/>
                          </a:solidFill>
                          <a:effectLst/>
                          <a:latin typeface="Calibri" panose="020F0502020204030204" pitchFamily="34" charset="0"/>
                        </a:rPr>
                        <a:t>Climate </a:t>
                      </a:r>
                      <a:r>
                        <a:rPr lang="en-US" sz="2800" b="0" i="0" u="none" strike="noStrike" dirty="0" smtClean="0">
                          <a:solidFill>
                            <a:srgbClr val="2F75B5"/>
                          </a:solidFill>
                          <a:effectLst/>
                          <a:latin typeface="Calibri" panose="020F0502020204030204" pitchFamily="34" charset="0"/>
                        </a:rPr>
                        <a:t>2015</a:t>
                      </a:r>
                      <a:r>
                        <a:rPr lang="en-US" sz="2800" b="0" i="0" u="none" strike="noStrike" dirty="0">
                          <a:solidFill>
                            <a:srgbClr val="2F75B5"/>
                          </a:solidFill>
                          <a:effectLst/>
                          <a:latin typeface="Calibri" panose="020F0502020204030204" pitchFamily="34" charset="0"/>
                        </a:rPr>
                        <a:t>: Items for which women </a:t>
                      </a:r>
                      <a:r>
                        <a:rPr lang="en-US" sz="2800" b="0" i="0" u="none" strike="noStrike" dirty="0" smtClean="0">
                          <a:solidFill>
                            <a:srgbClr val="2F75B5"/>
                          </a:solidFill>
                          <a:effectLst/>
                          <a:latin typeface="Calibri" panose="020F0502020204030204" pitchFamily="34" charset="0"/>
                        </a:rPr>
                        <a:t>more negative </a:t>
                      </a:r>
                      <a:r>
                        <a:rPr lang="en-US" sz="2800" b="0" i="0" u="none" strike="noStrike" dirty="0">
                          <a:solidFill>
                            <a:srgbClr val="2F75B5"/>
                          </a:solidFill>
                          <a:effectLst/>
                          <a:latin typeface="Calibri" panose="020F0502020204030204" pitchFamily="34" charset="0"/>
                        </a:rPr>
                        <a:t>than men</a:t>
                      </a:r>
                    </a:p>
                  </a:txBody>
                  <a:tcPr marL="5145" marR="5145" marT="51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711282327"/>
                  </a:ext>
                </a:extLst>
              </a:tr>
              <a:tr h="239549">
                <a:tc>
                  <a:txBody>
                    <a:bodyPr/>
                    <a:lstStyle/>
                    <a:p>
                      <a:pPr algn="ctr" fontAlgn="b"/>
                      <a:r>
                        <a:rPr lang="en-US" sz="800" b="0" i="0" u="none" strike="noStrike" dirty="0">
                          <a:solidFill>
                            <a:srgbClr val="000000"/>
                          </a:solidFill>
                          <a:effectLst/>
                          <a:latin typeface="Calibri" panose="020F0502020204030204" pitchFamily="34" charset="0"/>
                        </a:rPr>
                        <a:t> </a:t>
                      </a:r>
                    </a:p>
                  </a:txBody>
                  <a:tcPr marL="5145" marR="5145" marT="51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Calibri" panose="020F0502020204030204" pitchFamily="34" charset="0"/>
                        </a:rPr>
                        <a:t>Investigator</a:t>
                      </a:r>
                    </a:p>
                  </a:txBody>
                  <a:tcPr marL="5145" marR="5145" marT="51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dirty="0" smtClean="0">
                          <a:solidFill>
                            <a:srgbClr val="000000"/>
                          </a:solidFill>
                          <a:effectLst/>
                          <a:latin typeface="Calibri" panose="020F0502020204030204" pitchFamily="34" charset="0"/>
                        </a:rPr>
                        <a:t>Clinician</a:t>
                      </a:r>
                      <a:endParaRPr lang="en-US" sz="1400" b="1" i="0" u="none" strike="noStrike" dirty="0">
                        <a:solidFill>
                          <a:srgbClr val="000000"/>
                        </a:solidFill>
                        <a:effectLst/>
                        <a:latin typeface="Calibri" panose="020F0502020204030204" pitchFamily="34" charset="0"/>
                      </a:endParaRPr>
                    </a:p>
                  </a:txBody>
                  <a:tcPr marL="5145" marR="5145" marT="51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dirty="0">
                          <a:solidFill>
                            <a:srgbClr val="000000"/>
                          </a:solidFill>
                          <a:effectLst/>
                          <a:latin typeface="Calibri" panose="020F0502020204030204" pitchFamily="34" charset="0"/>
                        </a:rPr>
                        <a:t>Research</a:t>
                      </a:r>
                    </a:p>
                  </a:txBody>
                  <a:tcPr marL="5145" marR="5145" marT="514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343745518"/>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Satisfied with within-department collaboration</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023121905"/>
                  </a:ext>
                </a:extLst>
              </a:tr>
              <a:tr h="350939">
                <a:tc>
                  <a:txBody>
                    <a:bodyPr/>
                    <a:lstStyle/>
                    <a:p>
                      <a:pPr marL="55563" indent="0" algn="l" fontAlgn="ctr"/>
                      <a:r>
                        <a:rPr lang="en-US" sz="1400" b="1" i="0" u="none" strike="noStrike" dirty="0" smtClean="0">
                          <a:solidFill>
                            <a:srgbClr val="000000"/>
                          </a:solidFill>
                          <a:effectLst/>
                          <a:latin typeface="Calibri" panose="020F0502020204030204" pitchFamily="34" charset="0"/>
                        </a:rPr>
                        <a:t>Feel excluded from informal network</a:t>
                      </a:r>
                      <a:endParaRPr lang="en-US" sz="1400" b="1" i="0" u="none" strike="noStrike" dirty="0">
                        <a:solidFill>
                          <a:srgbClr val="000000"/>
                        </a:solidFill>
                        <a:effectLst/>
                        <a:latin typeface="Calibri" panose="020F0502020204030204" pitchFamily="34" charset="0"/>
                      </a:endParaRPr>
                    </a:p>
                  </a:txBody>
                  <a:tcPr marL="5145" marR="5145" marT="514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dirty="0" smtClean="0">
                          <a:solidFill>
                            <a:srgbClr val="1F4E78"/>
                          </a:solidFill>
                          <a:effectLst/>
                          <a:latin typeface="Calibri" panose="020F0502020204030204" pitchFamily="34" charset="0"/>
                        </a:rPr>
                        <a:t>x</a:t>
                      </a:r>
                      <a:endParaRPr lang="en-US" sz="1900" b="1" i="0" u="none" strike="noStrike" dirty="0">
                        <a:solidFill>
                          <a:srgbClr val="1F4E78"/>
                        </a:solidFill>
                        <a:effectLst/>
                        <a:latin typeface="Calibri" panose="020F0502020204030204" pitchFamily="34" charset="0"/>
                      </a:endParaRP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dirty="0" smtClean="0">
                          <a:solidFill>
                            <a:srgbClr val="1F4E78"/>
                          </a:solidFill>
                          <a:effectLst/>
                          <a:latin typeface="Calibri" panose="020F0502020204030204" pitchFamily="34" charset="0"/>
                        </a:rPr>
                        <a:t>x</a:t>
                      </a:r>
                      <a:endParaRPr lang="en-US" sz="1900" b="1" i="0" u="none" strike="noStrike" dirty="0">
                        <a:solidFill>
                          <a:srgbClr val="1F4E78"/>
                        </a:solidFill>
                        <a:effectLst/>
                        <a:latin typeface="Calibri" panose="020F0502020204030204" pitchFamily="34" charset="0"/>
                      </a:endParaRP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88954990"/>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Work harder to be perceived a scholar</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654446004"/>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Can balance </a:t>
                      </a:r>
                      <a:r>
                        <a:rPr lang="en-US" sz="1400" b="1" i="0" u="none" strike="noStrike" dirty="0" smtClean="0">
                          <a:solidFill>
                            <a:srgbClr val="000000"/>
                          </a:solidFill>
                          <a:effectLst/>
                          <a:latin typeface="Calibri" panose="020F0502020204030204" pitchFamily="34" charset="0"/>
                        </a:rPr>
                        <a:t>personal/department </a:t>
                      </a:r>
                      <a:r>
                        <a:rPr lang="en-US" sz="1400" b="1" i="0" u="none" strike="noStrike" dirty="0">
                          <a:solidFill>
                            <a:srgbClr val="000000"/>
                          </a:solidFill>
                          <a:effectLst/>
                          <a:latin typeface="Calibri" panose="020F0502020204030204" pitchFamily="34" charset="0"/>
                        </a:rPr>
                        <a:t>obligations</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808360735"/>
                  </a:ext>
                </a:extLst>
              </a:tr>
              <a:tr h="0">
                <a:tc>
                  <a:txBody>
                    <a:bodyPr/>
                    <a:lstStyle/>
                    <a:p>
                      <a:pPr marL="55563" indent="0" algn="l" fontAlgn="ctr"/>
                      <a:endParaRPr lang="en-US" sz="1400" b="1" i="0" u="none" strike="noStrike" dirty="0">
                        <a:solidFill>
                          <a:srgbClr val="000000"/>
                        </a:solidFill>
                        <a:effectLst/>
                        <a:latin typeface="Calibri" panose="020F0502020204030204" pitchFamily="34" charset="0"/>
                      </a:endParaRPr>
                    </a:p>
                  </a:txBody>
                  <a:tcPr marL="5145" marR="5145" marT="514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endParaRPr lang="en-US" sz="1900" b="1" i="0" u="none" strike="noStrike" dirty="0">
                        <a:solidFill>
                          <a:srgbClr val="1F4E78"/>
                        </a:solidFill>
                        <a:effectLst/>
                        <a:latin typeface="Calibri" panose="020F0502020204030204" pitchFamily="34" charset="0"/>
                      </a:endParaRPr>
                    </a:p>
                  </a:txBody>
                  <a:tcPr marL="5145" marR="5145" marT="5145"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1900" b="1" i="0" u="none" strike="noStrike" dirty="0">
                        <a:solidFill>
                          <a:srgbClr val="1F4E78"/>
                        </a:solidFill>
                        <a:effectLst/>
                        <a:latin typeface="Calibri" panose="020F0502020204030204" pitchFamily="34" charset="0"/>
                      </a:endParaRP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900" b="0" i="0" u="none" strike="noStrike" dirty="0">
                        <a:solidFill>
                          <a:srgbClr val="000000"/>
                        </a:solidFill>
                        <a:effectLst/>
                        <a:latin typeface="Calibri" panose="020F0502020204030204" pitchFamily="34" charset="0"/>
                      </a:endParaRP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627265577"/>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Welcoming environment for women faculty</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046999479"/>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Welcoming environment  for minority faculty</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698369675"/>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Experienced bias by leadership  (% yes)</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501664542"/>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Experienced bias by colleagues (% yes)</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975650657"/>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Experienced bias by students (% yes)</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306863781"/>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WU sexual harassment policies/procedures - % appropriate and well communicated</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777608429"/>
                  </a:ext>
                </a:extLst>
              </a:tr>
              <a:tr h="350939">
                <a:tc>
                  <a:txBody>
                    <a:bodyPr/>
                    <a:lstStyle/>
                    <a:p>
                      <a:pPr marL="55563" indent="0" algn="l" fontAlgn="ctr"/>
                      <a:r>
                        <a:rPr lang="en-US" sz="1400" b="1" i="0" u="none" strike="noStrike" dirty="0">
                          <a:solidFill>
                            <a:srgbClr val="000000"/>
                          </a:solidFill>
                          <a:effectLst/>
                          <a:latin typeface="Calibri" panose="020F0502020204030204" pitchFamily="34" charset="0"/>
                        </a:rPr>
                        <a:t>WU racial bias policies/procedures - % appropriate and well communicated</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900" b="1" i="0" u="none" strike="noStrike">
                          <a:solidFill>
                            <a:srgbClr val="1F4E78"/>
                          </a:solidFill>
                          <a:effectLst/>
                          <a:latin typeface="Calibri" panose="020F0502020204030204" pitchFamily="34" charset="0"/>
                        </a:rPr>
                        <a:t>x</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900" b="0" i="0" u="none" strike="noStrike" dirty="0">
                          <a:solidFill>
                            <a:srgbClr val="000000"/>
                          </a:solidFill>
                          <a:effectLst/>
                          <a:latin typeface="Calibri" panose="020F0502020204030204" pitchFamily="34" charset="0"/>
                        </a:rPr>
                        <a:t> </a:t>
                      </a:r>
                    </a:p>
                  </a:txBody>
                  <a:tcPr marL="5145" marR="5145" marT="514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144285922"/>
                  </a:ext>
                </a:extLst>
              </a:tr>
            </a:tbl>
          </a:graphicData>
        </a:graphic>
      </p:graphicFrame>
      <p:sp>
        <p:nvSpPr>
          <p:cNvPr id="4" name="TextBox 3"/>
          <p:cNvSpPr txBox="1"/>
          <p:nvPr/>
        </p:nvSpPr>
        <p:spPr>
          <a:xfrm>
            <a:off x="1238597" y="6428796"/>
            <a:ext cx="7364227" cy="307777"/>
          </a:xfrm>
          <a:prstGeom prst="rect">
            <a:avLst/>
          </a:prstGeom>
          <a:noFill/>
        </p:spPr>
        <p:txBody>
          <a:bodyPr wrap="square" rtlCol="0">
            <a:spAutoFit/>
          </a:bodyPr>
          <a:lstStyle/>
          <a:p>
            <a:r>
              <a:rPr lang="en-US" sz="1400" dirty="0" smtClean="0"/>
              <a:t>X: Statistically significant differences between men and women p &lt; .05</a:t>
            </a:r>
            <a:endParaRPr lang="en-US" sz="1400" dirty="0"/>
          </a:p>
        </p:txBody>
      </p:sp>
    </p:spTree>
    <p:extLst>
      <p:ext uri="{BB962C8B-B14F-4D97-AF65-F5344CB8AC3E}">
        <p14:creationId xmlns:p14="http://schemas.microsoft.com/office/powerpoint/2010/main" val="417837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011" y="578075"/>
            <a:ext cx="10515600" cy="881784"/>
          </a:xfrm>
        </p:spPr>
        <p:txBody>
          <a:bodyPr>
            <a:normAutofit fontScale="90000"/>
          </a:bodyPr>
          <a:lstStyle/>
          <a:p>
            <a:pPr algn="ctr"/>
            <a:r>
              <a:rPr lang="en-US" sz="3600" u="sng" dirty="0" smtClean="0"/>
              <a:t>Wide</a:t>
            </a:r>
            <a:r>
              <a:rPr lang="en-US" sz="3600" dirty="0" smtClean="0"/>
              <a:t> gap between men and women for experience of bias</a:t>
            </a:r>
            <a:br>
              <a:rPr lang="en-US" sz="3600" dirty="0" smtClean="0"/>
            </a:br>
            <a:endParaRPr lang="en-US" sz="1800" dirty="0"/>
          </a:p>
        </p:txBody>
      </p:sp>
      <p:sp>
        <p:nvSpPr>
          <p:cNvPr id="5" name="TextBox 4"/>
          <p:cNvSpPr txBox="1"/>
          <p:nvPr/>
        </p:nvSpPr>
        <p:spPr>
          <a:xfrm>
            <a:off x="1012769" y="5345085"/>
            <a:ext cx="10282843" cy="1077218"/>
          </a:xfrm>
          <a:prstGeom prst="rect">
            <a:avLst/>
          </a:prstGeom>
          <a:noFill/>
        </p:spPr>
        <p:txBody>
          <a:bodyPr wrap="square" rtlCol="0">
            <a:spAutoFit/>
          </a:bodyPr>
          <a:lstStyle/>
          <a:p>
            <a:pPr algn="ctr"/>
            <a:r>
              <a:rPr lang="en-US" sz="3200" dirty="0" smtClean="0">
                <a:solidFill>
                  <a:schemeClr val="accent1">
                    <a:lumMod val="75000"/>
                  </a:schemeClr>
                </a:solidFill>
              </a:rPr>
              <a:t>More than half of women report bias by leadership</a:t>
            </a:r>
          </a:p>
          <a:p>
            <a:pPr algn="ctr"/>
            <a:r>
              <a:rPr lang="en-US" sz="3200" dirty="0" smtClean="0">
                <a:solidFill>
                  <a:schemeClr val="accent1">
                    <a:lumMod val="75000"/>
                  </a:schemeClr>
                </a:solidFill>
              </a:rPr>
              <a:t>More than one third of women report bias by colleagues</a:t>
            </a:r>
            <a:endParaRPr lang="en-US" sz="3200" dirty="0">
              <a:solidFill>
                <a:schemeClr val="accent1">
                  <a:lumMod val="75000"/>
                </a:schemeClr>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739282385"/>
              </p:ext>
            </p:extLst>
          </p:nvPr>
        </p:nvGraphicFramePr>
        <p:xfrm>
          <a:off x="841432" y="2373386"/>
          <a:ext cx="10337800" cy="2590800"/>
        </p:xfrm>
        <a:graphic>
          <a:graphicData uri="http://schemas.openxmlformats.org/drawingml/2006/table">
            <a:tbl>
              <a:tblPr/>
              <a:tblGrid>
                <a:gridCol w="3632200">
                  <a:extLst>
                    <a:ext uri="{9D8B030D-6E8A-4147-A177-3AD203B41FA5}">
                      <a16:colId xmlns:a16="http://schemas.microsoft.com/office/drawing/2014/main" xmlns="" val="1897261765"/>
                    </a:ext>
                  </a:extLst>
                </a:gridCol>
                <a:gridCol w="1117600">
                  <a:extLst>
                    <a:ext uri="{9D8B030D-6E8A-4147-A177-3AD203B41FA5}">
                      <a16:colId xmlns:a16="http://schemas.microsoft.com/office/drawing/2014/main" xmlns="" val="3161721991"/>
                    </a:ext>
                  </a:extLst>
                </a:gridCol>
                <a:gridCol w="1117600">
                  <a:extLst>
                    <a:ext uri="{9D8B030D-6E8A-4147-A177-3AD203B41FA5}">
                      <a16:colId xmlns:a16="http://schemas.microsoft.com/office/drawing/2014/main" xmlns="" val="2554787334"/>
                    </a:ext>
                  </a:extLst>
                </a:gridCol>
                <a:gridCol w="1117600">
                  <a:extLst>
                    <a:ext uri="{9D8B030D-6E8A-4147-A177-3AD203B41FA5}">
                      <a16:colId xmlns:a16="http://schemas.microsoft.com/office/drawing/2014/main" xmlns="" val="3905494028"/>
                    </a:ext>
                  </a:extLst>
                </a:gridCol>
                <a:gridCol w="1117600">
                  <a:extLst>
                    <a:ext uri="{9D8B030D-6E8A-4147-A177-3AD203B41FA5}">
                      <a16:colId xmlns:a16="http://schemas.microsoft.com/office/drawing/2014/main" xmlns="" val="2782483626"/>
                    </a:ext>
                  </a:extLst>
                </a:gridCol>
                <a:gridCol w="1117600">
                  <a:extLst>
                    <a:ext uri="{9D8B030D-6E8A-4147-A177-3AD203B41FA5}">
                      <a16:colId xmlns:a16="http://schemas.microsoft.com/office/drawing/2014/main" xmlns="" val="252458697"/>
                    </a:ext>
                  </a:extLst>
                </a:gridCol>
                <a:gridCol w="1117600">
                  <a:extLst>
                    <a:ext uri="{9D8B030D-6E8A-4147-A177-3AD203B41FA5}">
                      <a16:colId xmlns:a16="http://schemas.microsoft.com/office/drawing/2014/main" xmlns="" val="3152774263"/>
                    </a:ext>
                  </a:extLst>
                </a:gridCol>
              </a:tblGrid>
              <a:tr h="381000">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1600" b="1" i="0" u="none" strike="noStrike">
                          <a:solidFill>
                            <a:srgbClr val="000000"/>
                          </a:solidFill>
                          <a:effectLst/>
                          <a:latin typeface="Calibri" panose="020F0502020204030204" pitchFamily="34" charset="0"/>
                        </a:rPr>
                        <a:t>Investigator</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gridSpan="2">
                  <a:txBody>
                    <a:bodyPr/>
                    <a:lstStyle/>
                    <a:p>
                      <a:pPr algn="ctr" fontAlgn="b"/>
                      <a:r>
                        <a:rPr lang="en-US" sz="1600" b="1" i="0" u="none" strike="noStrike" dirty="0" smtClean="0">
                          <a:solidFill>
                            <a:srgbClr val="000000"/>
                          </a:solidFill>
                          <a:effectLst/>
                          <a:latin typeface="Calibri" panose="020F0502020204030204" pitchFamily="34" charset="0"/>
                        </a:rPr>
                        <a:t>Clinician</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gridSpan="2">
                  <a:txBody>
                    <a:bodyPr/>
                    <a:lstStyle/>
                    <a:p>
                      <a:pPr algn="ctr" fontAlgn="b"/>
                      <a:r>
                        <a:rPr lang="en-US" sz="1600" b="1" i="0" u="none" strike="noStrike">
                          <a:solidFill>
                            <a:srgbClr val="000000"/>
                          </a:solidFill>
                          <a:effectLst/>
                          <a:latin typeface="Calibri" panose="020F0502020204030204" pitchFamily="34" charset="0"/>
                        </a:rPr>
                        <a:t>Research</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extLst>
                  <a:ext uri="{0D108BD9-81ED-4DB2-BD59-A6C34878D82A}">
                    <a16:rowId xmlns:a16="http://schemas.microsoft.com/office/drawing/2014/main" xmlns="" val="1006336137"/>
                  </a:ext>
                </a:extLst>
              </a:tr>
              <a:tr h="381000">
                <a:tc>
                  <a:txBody>
                    <a:bodyPr/>
                    <a:lstStyle/>
                    <a:p>
                      <a:pPr algn="ctr" fontAlgn="b"/>
                      <a:r>
                        <a:rPr lang="en-US" sz="1800" b="0" i="0" u="none" strike="noStrike" dirty="0">
                          <a:solidFill>
                            <a:srgbClr val="000000"/>
                          </a:solidFill>
                          <a:effectLst/>
                          <a:latin typeface="Calibri" panose="020F0502020204030204" pitchFamily="34" charset="0"/>
                        </a:rPr>
                        <a:t>2015 Survey</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482632645"/>
                  </a:ext>
                </a:extLst>
              </a:tr>
              <a:tr h="609600">
                <a:tc>
                  <a:txBody>
                    <a:bodyPr/>
                    <a:lstStyle/>
                    <a:p>
                      <a:pPr marL="55563" indent="0" algn="l" fontAlgn="ctr"/>
                      <a:r>
                        <a:rPr lang="en-US" sz="1600" b="1" i="0" u="none" strike="noStrike" dirty="0">
                          <a:solidFill>
                            <a:srgbClr val="000000"/>
                          </a:solidFill>
                          <a:effectLst/>
                          <a:latin typeface="Calibri" panose="020F0502020204030204" pitchFamily="34" charset="0"/>
                        </a:rPr>
                        <a:t>Experienced bias by leadership  (% yes)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dirty="0">
                          <a:solidFill>
                            <a:srgbClr val="000000"/>
                          </a:solidFill>
                          <a:effectLst/>
                          <a:latin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dirty="0">
                          <a:solidFill>
                            <a:srgbClr val="000000"/>
                          </a:solidFill>
                          <a:effectLst/>
                          <a:latin typeface="Calibri" panose="020F0502020204030204" pitchFamily="34" charset="0"/>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131508132"/>
                  </a:ext>
                </a:extLst>
              </a:tr>
              <a:tr h="609600">
                <a:tc>
                  <a:txBody>
                    <a:bodyPr/>
                    <a:lstStyle/>
                    <a:p>
                      <a:pPr marL="55563" indent="0" algn="l" fontAlgn="ctr"/>
                      <a:r>
                        <a:rPr lang="en-US" sz="1600" b="1" i="0" u="none" strike="noStrike" dirty="0">
                          <a:solidFill>
                            <a:srgbClr val="000000"/>
                          </a:solidFill>
                          <a:effectLst/>
                          <a:latin typeface="Calibri" panose="020F0502020204030204" pitchFamily="34" charset="0"/>
                        </a:rPr>
                        <a:t>Experienced bias by colleagues (% yes)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dirty="0">
                          <a:solidFill>
                            <a:srgbClr val="000000"/>
                          </a:solidFill>
                          <a:effectLst/>
                          <a:latin typeface="Calibri" panose="020F0502020204030204" pitchFamily="34" charset="0"/>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dirty="0">
                          <a:solidFill>
                            <a:srgbClr val="000000"/>
                          </a:solidFill>
                          <a:effectLst/>
                          <a:latin typeface="Calibri" panose="020F0502020204030204" pitchFamily="34" charset="0"/>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188813321"/>
                  </a:ext>
                </a:extLst>
              </a:tr>
              <a:tr h="609600">
                <a:tc>
                  <a:txBody>
                    <a:bodyPr/>
                    <a:lstStyle/>
                    <a:p>
                      <a:pPr marL="55563" indent="0" algn="l" fontAlgn="ctr"/>
                      <a:r>
                        <a:rPr lang="en-US" sz="1600" b="1" i="0" u="none" strike="noStrike" dirty="0">
                          <a:solidFill>
                            <a:srgbClr val="000000"/>
                          </a:solidFill>
                          <a:effectLst/>
                          <a:latin typeface="Calibri" panose="020F0502020204030204" pitchFamily="34" charset="0"/>
                        </a:rPr>
                        <a:t>Experienced bias by students (% yes)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dirty="0">
                          <a:solidFill>
                            <a:srgbClr val="000000"/>
                          </a:solidFill>
                          <a:effectLst/>
                          <a:latin typeface="Calibri" panose="020F0502020204030204" pitchFamily="34" charset="0"/>
                        </a:rPr>
                        <a:t>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dirty="0">
                          <a:solidFill>
                            <a:srgbClr val="000000"/>
                          </a:solidFill>
                          <a:effectLst/>
                          <a:latin typeface="Calibri" panose="020F0502020204030204" pitchFamily="34" charset="0"/>
                        </a:rPr>
                        <a:t>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1F4E78"/>
                          </a:solidFill>
                          <a:effectLst/>
                          <a:latin typeface="Calibri" panose="020F0502020204030204" pitchFamily="34" charset="0"/>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Difference not statistically significant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n-US" sz="2400" b="1" i="0" u="none" strike="noStrike" dirty="0">
                        <a:solidFill>
                          <a:srgbClr val="1F4E78"/>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1846433"/>
                  </a:ext>
                </a:extLst>
              </a:tr>
            </a:tbl>
          </a:graphicData>
        </a:graphic>
      </p:graphicFrame>
      <p:sp>
        <p:nvSpPr>
          <p:cNvPr id="8" name="TextBox 7"/>
          <p:cNvSpPr txBox="1"/>
          <p:nvPr/>
        </p:nvSpPr>
        <p:spPr>
          <a:xfrm>
            <a:off x="780014" y="4964190"/>
            <a:ext cx="8349905" cy="307777"/>
          </a:xfrm>
          <a:prstGeom prst="rect">
            <a:avLst/>
          </a:prstGeom>
          <a:noFill/>
        </p:spPr>
        <p:txBody>
          <a:bodyPr wrap="square" rtlCol="0">
            <a:spAutoFit/>
          </a:bodyPr>
          <a:lstStyle/>
          <a:p>
            <a:r>
              <a:rPr lang="en-US" sz="1400" dirty="0" smtClean="0"/>
              <a:t>p &lt; .05.</a:t>
            </a:r>
            <a:endParaRPr lang="en-US" sz="1400" dirty="0"/>
          </a:p>
        </p:txBody>
      </p:sp>
      <p:sp>
        <p:nvSpPr>
          <p:cNvPr id="9" name="TextBox 8"/>
          <p:cNvSpPr txBox="1"/>
          <p:nvPr/>
        </p:nvSpPr>
        <p:spPr>
          <a:xfrm>
            <a:off x="886460" y="1593457"/>
            <a:ext cx="10247747" cy="646331"/>
          </a:xfrm>
          <a:prstGeom prst="rect">
            <a:avLst/>
          </a:prstGeom>
          <a:noFill/>
        </p:spPr>
        <p:txBody>
          <a:bodyPr wrap="square" rtlCol="0">
            <a:spAutoFit/>
          </a:bodyPr>
          <a:lstStyle/>
          <a:p>
            <a:r>
              <a:rPr lang="en-US" dirty="0" smtClean="0">
                <a:solidFill>
                  <a:schemeClr val="accent1"/>
                </a:solidFill>
              </a:rPr>
              <a:t>Survey question: In your professional career at WU, to what extent have you experienced bias or exclusion due to your gender, race or ethnicity, or other personal characteristic?</a:t>
            </a:r>
            <a:endParaRPr lang="en-US" dirty="0">
              <a:solidFill>
                <a:schemeClr val="accent1"/>
              </a:solidFill>
            </a:endParaRPr>
          </a:p>
        </p:txBody>
      </p:sp>
    </p:spTree>
    <p:extLst>
      <p:ext uri="{BB962C8B-B14F-4D97-AF65-F5344CB8AC3E}">
        <p14:creationId xmlns:p14="http://schemas.microsoft.com/office/powerpoint/2010/main" val="1482016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207" y="322181"/>
            <a:ext cx="10515600" cy="881784"/>
          </a:xfrm>
        </p:spPr>
        <p:txBody>
          <a:bodyPr>
            <a:normAutofit fontScale="90000"/>
          </a:bodyPr>
          <a:lstStyle/>
          <a:p>
            <a:r>
              <a:rPr lang="en-US" sz="3600" dirty="0" smtClean="0"/>
              <a:t>Mentoring Question</a:t>
            </a:r>
            <a:br>
              <a:rPr lang="en-US" sz="3600" dirty="0" smtClean="0"/>
            </a:br>
            <a:endParaRPr lang="en-US" sz="1800" dirty="0"/>
          </a:p>
        </p:txBody>
      </p:sp>
      <p:sp>
        <p:nvSpPr>
          <p:cNvPr id="3" name="TextBox 2"/>
          <p:cNvSpPr txBox="1"/>
          <p:nvPr/>
        </p:nvSpPr>
        <p:spPr>
          <a:xfrm>
            <a:off x="1104208" y="1003910"/>
            <a:ext cx="10068099" cy="400110"/>
          </a:xfrm>
          <a:prstGeom prst="rect">
            <a:avLst/>
          </a:prstGeom>
          <a:noFill/>
        </p:spPr>
        <p:txBody>
          <a:bodyPr wrap="square" rtlCol="0">
            <a:spAutoFit/>
          </a:bodyPr>
          <a:lstStyle/>
          <a:p>
            <a:r>
              <a:rPr lang="en-US" sz="2000" dirty="0" smtClean="0"/>
              <a:t>While </a:t>
            </a:r>
            <a:r>
              <a:rPr lang="en-US" sz="2000" dirty="0"/>
              <a:t>at Washington University, do you feel as though you have received adequate mentoring?</a:t>
            </a:r>
          </a:p>
        </p:txBody>
      </p:sp>
      <p:sp>
        <p:nvSpPr>
          <p:cNvPr id="5" name="TextBox 4"/>
          <p:cNvSpPr txBox="1"/>
          <p:nvPr/>
        </p:nvSpPr>
        <p:spPr>
          <a:xfrm>
            <a:off x="783772" y="5503029"/>
            <a:ext cx="11224727" cy="461665"/>
          </a:xfrm>
          <a:prstGeom prst="rect">
            <a:avLst/>
          </a:prstGeom>
          <a:noFill/>
        </p:spPr>
        <p:txBody>
          <a:bodyPr wrap="square" rtlCol="0">
            <a:spAutoFit/>
          </a:bodyPr>
          <a:lstStyle/>
          <a:p>
            <a:r>
              <a:rPr lang="en-US" sz="2400" dirty="0" smtClean="0">
                <a:solidFill>
                  <a:schemeClr val="accent1">
                    <a:lumMod val="50000"/>
                  </a:schemeClr>
                </a:solidFill>
              </a:rPr>
              <a:t>Only 48% of Clinician Track women said received adequate mentoring, same as in 2011.</a:t>
            </a:r>
            <a:endParaRPr lang="en-US" sz="2400" dirty="0">
              <a:solidFill>
                <a:schemeClr val="accent1">
                  <a:lumMod val="50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92926465"/>
              </p:ext>
            </p:extLst>
          </p:nvPr>
        </p:nvGraphicFramePr>
        <p:xfrm>
          <a:off x="1730933" y="1504832"/>
          <a:ext cx="8515539" cy="3697326"/>
        </p:xfrm>
        <a:graphic>
          <a:graphicData uri="http://schemas.openxmlformats.org/drawingml/2006/table">
            <a:tbl>
              <a:tblPr/>
              <a:tblGrid>
                <a:gridCol w="1844648">
                  <a:extLst>
                    <a:ext uri="{9D8B030D-6E8A-4147-A177-3AD203B41FA5}">
                      <a16:colId xmlns:a16="http://schemas.microsoft.com/office/drawing/2014/main" xmlns="" val="494894261"/>
                    </a:ext>
                  </a:extLst>
                </a:gridCol>
                <a:gridCol w="1357381">
                  <a:extLst>
                    <a:ext uri="{9D8B030D-6E8A-4147-A177-3AD203B41FA5}">
                      <a16:colId xmlns:a16="http://schemas.microsoft.com/office/drawing/2014/main" xmlns="" val="640891299"/>
                    </a:ext>
                  </a:extLst>
                </a:gridCol>
                <a:gridCol w="1357381">
                  <a:extLst>
                    <a:ext uri="{9D8B030D-6E8A-4147-A177-3AD203B41FA5}">
                      <a16:colId xmlns:a16="http://schemas.microsoft.com/office/drawing/2014/main" xmlns="" val="3332079167"/>
                    </a:ext>
                  </a:extLst>
                </a:gridCol>
                <a:gridCol w="1357381">
                  <a:extLst>
                    <a:ext uri="{9D8B030D-6E8A-4147-A177-3AD203B41FA5}">
                      <a16:colId xmlns:a16="http://schemas.microsoft.com/office/drawing/2014/main" xmlns="" val="2747479044"/>
                    </a:ext>
                  </a:extLst>
                </a:gridCol>
                <a:gridCol w="1361249">
                  <a:extLst>
                    <a:ext uri="{9D8B030D-6E8A-4147-A177-3AD203B41FA5}">
                      <a16:colId xmlns:a16="http://schemas.microsoft.com/office/drawing/2014/main" xmlns="" val="824716717"/>
                    </a:ext>
                  </a:extLst>
                </a:gridCol>
                <a:gridCol w="1237499">
                  <a:extLst>
                    <a:ext uri="{9D8B030D-6E8A-4147-A177-3AD203B41FA5}">
                      <a16:colId xmlns:a16="http://schemas.microsoft.com/office/drawing/2014/main" xmlns="" val="3499577259"/>
                    </a:ext>
                  </a:extLst>
                </a:gridCol>
              </a:tblGrid>
              <a:tr h="523610">
                <a:tc gridSpan="6">
                  <a:txBody>
                    <a:bodyPr/>
                    <a:lstStyle/>
                    <a:p>
                      <a:pPr algn="ctr" fontAlgn="b"/>
                      <a:r>
                        <a:rPr lang="en-US" sz="1800" b="0" i="0" u="none" strike="noStrike" dirty="0">
                          <a:solidFill>
                            <a:schemeClr val="tx1"/>
                          </a:solidFill>
                          <a:effectLst/>
                          <a:latin typeface="Calibri" panose="020F0502020204030204" pitchFamily="34" charset="0"/>
                        </a:rPr>
                        <a:t>% yes, received adequate mentoring</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450182453"/>
                  </a:ext>
                </a:extLst>
              </a:tr>
              <a:tr h="1122022">
                <a:tc gridSpan="2">
                  <a:txBody>
                    <a:bodyPr/>
                    <a:lstStyle/>
                    <a:p>
                      <a:pPr algn="ctr" fontAlgn="b"/>
                      <a:r>
                        <a:rPr lang="en-US" sz="16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2F75B5"/>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0" i="0" u="none" strike="noStrike" dirty="0">
                          <a:solidFill>
                            <a:srgbClr val="000000"/>
                          </a:solidFill>
                          <a:effectLst/>
                          <a:latin typeface="Calibri" panose="020F0502020204030204" pitchFamily="34" charset="0"/>
                        </a:rPr>
                        <a:t>Two signals of change noted but neither sig. at p &lt; .05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300" b="0" i="0" u="none" strike="noStrike">
                          <a:solidFill>
                            <a:srgbClr val="000000"/>
                          </a:solidFill>
                          <a:effectLst/>
                          <a:latin typeface="Calibri" panose="020F0502020204030204" pitchFamily="34" charset="0"/>
                        </a:rPr>
                        <a:t>2015 gender difference significant?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73906471"/>
                  </a:ext>
                </a:extLst>
              </a:tr>
              <a:tr h="341949">
                <a:tc>
                  <a:txBody>
                    <a:bodyPr/>
                    <a:lstStyle/>
                    <a:p>
                      <a:pPr marL="55563" indent="0" algn="l" fontAlgn="b"/>
                      <a:r>
                        <a:rPr lang="en-US" sz="1600" b="1" i="0" u="none" strike="noStrike" dirty="0">
                          <a:solidFill>
                            <a:srgbClr val="000000"/>
                          </a:solidFill>
                          <a:effectLst/>
                          <a:latin typeface="Calibri" panose="020F0502020204030204" pitchFamily="34" charset="0"/>
                        </a:rPr>
                        <a:t>Investigator</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a:solidFill>
                            <a:srgbClr val="2F75B5"/>
                          </a:solidFill>
                          <a:effectLst/>
                          <a:latin typeface="Calibri" panose="020F0502020204030204" pitchFamily="34" charset="0"/>
                        </a:rPr>
                        <a:t>67%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810127170"/>
                  </a:ext>
                </a:extLst>
              </a:tr>
              <a:tr h="341949">
                <a:tc>
                  <a:txBody>
                    <a:bodyPr/>
                    <a:lstStyle/>
                    <a:p>
                      <a:pPr algn="l" fontAlgn="b"/>
                      <a:r>
                        <a:rPr lang="en-US" sz="160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2F75B5"/>
                          </a:solidFill>
                          <a:effectLst/>
                          <a:latin typeface="Calibri" panose="020F0502020204030204" pitchFamily="34" charset="0"/>
                        </a:rPr>
                        <a:t>71%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improved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no</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3770197"/>
                  </a:ext>
                </a:extLst>
              </a:tr>
              <a:tr h="341949">
                <a:tc>
                  <a:txBody>
                    <a:bodyPr/>
                    <a:lstStyle/>
                    <a:p>
                      <a:pPr marL="55563" indent="0" algn="l" fontAlgn="b"/>
                      <a:r>
                        <a:rPr lang="en-US" sz="1600" b="1" i="0" u="none" strike="noStrike" dirty="0" smtClean="0">
                          <a:solidFill>
                            <a:srgbClr val="000000"/>
                          </a:solidFill>
                          <a:effectLst/>
                          <a:latin typeface="Calibri" panose="020F0502020204030204" pitchFamily="34" charset="0"/>
                        </a:rPr>
                        <a:t>Clinician</a:t>
                      </a:r>
                      <a:endParaRPr lang="en-US" sz="16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2F75B5"/>
                          </a:solidFill>
                          <a:effectLst/>
                          <a:latin typeface="Calibri" panose="020F0502020204030204" pitchFamily="34" charset="0"/>
                        </a:rPr>
                        <a:t>58%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2046666837"/>
                  </a:ext>
                </a:extLst>
              </a:tr>
              <a:tr h="341949">
                <a:tc>
                  <a:txBody>
                    <a:bodyPr/>
                    <a:lstStyle/>
                    <a:p>
                      <a:pPr algn="l" fontAlgn="b"/>
                      <a:r>
                        <a:rPr lang="en-US" sz="1600" b="1"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2F75B5"/>
                          </a:solidFill>
                          <a:effectLst/>
                          <a:latin typeface="Calibri" panose="020F050202020403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yes</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025585"/>
                  </a:ext>
                </a:extLst>
              </a:tr>
              <a:tr h="341949">
                <a:tc>
                  <a:txBody>
                    <a:bodyPr/>
                    <a:lstStyle/>
                    <a:p>
                      <a:pPr marL="55563" indent="0" algn="l" fontAlgn="b"/>
                      <a:r>
                        <a:rPr lang="en-US" sz="1600" b="1" i="0" u="none" strike="noStrike" dirty="0">
                          <a:solidFill>
                            <a:srgbClr val="000000"/>
                          </a:solidFill>
                          <a:effectLst/>
                          <a:latin typeface="Calibri" panose="020F0502020204030204" pitchFamily="34" charset="0"/>
                        </a:rPr>
                        <a:t>Research</a:t>
                      </a:r>
                    </a:p>
                  </a:txBody>
                  <a:tcPr marL="9525" marR="9525" marT="9525"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a:solidFill>
                            <a:srgbClr val="000000"/>
                          </a:solidFill>
                          <a:effectLst/>
                          <a:latin typeface="Calibri" panose="020F0502020204030204" pitchFamily="34" charset="0"/>
                        </a:rPr>
                        <a:t>56%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2F75B5"/>
                          </a:solidFill>
                          <a:effectLst/>
                          <a:latin typeface="Calibri" panose="020F0502020204030204" pitchFamily="34" charset="0"/>
                        </a:rPr>
                        <a:t>69%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improved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467543309"/>
                  </a:ext>
                </a:extLst>
              </a:tr>
              <a:tr h="341949">
                <a:tc>
                  <a:txBody>
                    <a:bodyPr/>
                    <a:lstStyle/>
                    <a:p>
                      <a:pPr algn="l" fontAlgn="b"/>
                      <a:r>
                        <a:rPr lang="en-US" sz="1600" b="0" i="0" u="none" strike="noStrike">
                          <a:solidFill>
                            <a:srgbClr val="000000"/>
                          </a:solidFill>
                          <a:effectLst/>
                          <a:latin typeface="Calibri" panose="020F0502020204030204" pitchFamily="34" charset="0"/>
                        </a:rPr>
                        <a:t> </a:t>
                      </a:r>
                    </a:p>
                  </a:txBody>
                  <a:tcPr marL="9525" marR="9525" marT="9525"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a:solidFill>
                            <a:srgbClr val="000000"/>
                          </a:solidFill>
                          <a:effectLst/>
                          <a:latin typeface="Calibri" panose="020F0502020204030204" pitchFamily="34" charset="0"/>
                        </a:rPr>
                        <a:t>61%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2F75B5"/>
                          </a:solidFill>
                          <a:effectLst/>
                          <a:latin typeface="Calibri" panose="020F0502020204030204" pitchFamily="34" charset="0"/>
                        </a:rPr>
                        <a:t>63%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effectLst/>
                          <a:latin typeface="Calibri" panose="020F0502020204030204" pitchFamily="34" charset="0"/>
                        </a:rPr>
                        <a:t>no</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1943925"/>
                  </a:ext>
                </a:extLst>
              </a:tr>
            </a:tbl>
          </a:graphicData>
        </a:graphic>
      </p:graphicFrame>
      <p:sp>
        <p:nvSpPr>
          <p:cNvPr id="7" name="Oval 6"/>
          <p:cNvSpPr/>
          <p:nvPr/>
        </p:nvSpPr>
        <p:spPr>
          <a:xfrm>
            <a:off x="3125755" y="4166406"/>
            <a:ext cx="4538004" cy="445273"/>
          </a:xfrm>
          <a:prstGeom prst="ellipse">
            <a:avLst/>
          </a:prstGeom>
          <a:solidFill>
            <a:schemeClr val="accent1">
              <a:alpha val="0"/>
            </a:schemeClr>
          </a:solid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9042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731" y="406640"/>
            <a:ext cx="10515600" cy="881784"/>
          </a:xfrm>
        </p:spPr>
        <p:txBody>
          <a:bodyPr>
            <a:normAutofit fontScale="90000"/>
          </a:bodyPr>
          <a:lstStyle/>
          <a:p>
            <a:r>
              <a:rPr lang="en-US" sz="3600" dirty="0" smtClean="0"/>
              <a:t>Leadership: </a:t>
            </a:r>
            <a:br>
              <a:rPr lang="en-US" sz="3600" dirty="0" smtClean="0"/>
            </a:br>
            <a:r>
              <a:rPr lang="en-US" sz="3600" dirty="0" smtClean="0"/>
              <a:t>Investigator and Clinician Women are Willing to Serve</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959091072"/>
              </p:ext>
            </p:extLst>
          </p:nvPr>
        </p:nvGraphicFramePr>
        <p:xfrm>
          <a:off x="954579" y="1380654"/>
          <a:ext cx="10515598" cy="1770292"/>
        </p:xfrm>
        <a:graphic>
          <a:graphicData uri="http://schemas.openxmlformats.org/drawingml/2006/table">
            <a:tbl>
              <a:tblPr/>
              <a:tblGrid>
                <a:gridCol w="552467">
                  <a:extLst>
                    <a:ext uri="{9D8B030D-6E8A-4147-A177-3AD203B41FA5}">
                      <a16:colId xmlns:a16="http://schemas.microsoft.com/office/drawing/2014/main" xmlns="" val="2448781437"/>
                    </a:ext>
                  </a:extLst>
                </a:gridCol>
                <a:gridCol w="3370985">
                  <a:extLst>
                    <a:ext uri="{9D8B030D-6E8A-4147-A177-3AD203B41FA5}">
                      <a16:colId xmlns:a16="http://schemas.microsoft.com/office/drawing/2014/main" xmlns="" val="370426202"/>
                    </a:ext>
                  </a:extLst>
                </a:gridCol>
                <a:gridCol w="1098691">
                  <a:extLst>
                    <a:ext uri="{9D8B030D-6E8A-4147-A177-3AD203B41FA5}">
                      <a16:colId xmlns:a16="http://schemas.microsoft.com/office/drawing/2014/main" xmlns="" val="1490848241"/>
                    </a:ext>
                  </a:extLst>
                </a:gridCol>
                <a:gridCol w="1098691">
                  <a:extLst>
                    <a:ext uri="{9D8B030D-6E8A-4147-A177-3AD203B41FA5}">
                      <a16:colId xmlns:a16="http://schemas.microsoft.com/office/drawing/2014/main" xmlns="" val="3049184755"/>
                    </a:ext>
                  </a:extLst>
                </a:gridCol>
                <a:gridCol w="1098691">
                  <a:extLst>
                    <a:ext uri="{9D8B030D-6E8A-4147-A177-3AD203B41FA5}">
                      <a16:colId xmlns:a16="http://schemas.microsoft.com/office/drawing/2014/main" xmlns="" val="3102754979"/>
                    </a:ext>
                  </a:extLst>
                </a:gridCol>
                <a:gridCol w="1098691">
                  <a:extLst>
                    <a:ext uri="{9D8B030D-6E8A-4147-A177-3AD203B41FA5}">
                      <a16:colId xmlns:a16="http://schemas.microsoft.com/office/drawing/2014/main" xmlns="" val="1580295349"/>
                    </a:ext>
                  </a:extLst>
                </a:gridCol>
                <a:gridCol w="1098691">
                  <a:extLst>
                    <a:ext uri="{9D8B030D-6E8A-4147-A177-3AD203B41FA5}">
                      <a16:colId xmlns:a16="http://schemas.microsoft.com/office/drawing/2014/main" xmlns="" val="3457724919"/>
                    </a:ext>
                  </a:extLst>
                </a:gridCol>
                <a:gridCol w="1098691">
                  <a:extLst>
                    <a:ext uri="{9D8B030D-6E8A-4147-A177-3AD203B41FA5}">
                      <a16:colId xmlns:a16="http://schemas.microsoft.com/office/drawing/2014/main" xmlns="" val="4198555810"/>
                    </a:ext>
                  </a:extLst>
                </a:gridCol>
              </a:tblGrid>
              <a:tr h="271632">
                <a:tc>
                  <a:txBody>
                    <a:bodyPr/>
                    <a:lstStyle/>
                    <a:p>
                      <a:pPr algn="ctr" fontAlgn="b"/>
                      <a:r>
                        <a:rPr lang="en-US" sz="1400" b="0" i="0" u="none" strike="noStrike" dirty="0">
                          <a:solidFill>
                            <a:srgbClr val="000000"/>
                          </a:solidFill>
                          <a:effectLst/>
                          <a:latin typeface="Calibri" panose="020F0502020204030204" pitchFamily="34" charset="0"/>
                        </a:rPr>
                        <a:t> </a:t>
                      </a:r>
                    </a:p>
                  </a:txBody>
                  <a:tcPr marL="9367" marR="9367" marT="9367"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367" marR="9367" marT="9367"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algn="ctr" fontAlgn="b"/>
                      <a:r>
                        <a:rPr lang="en-US" sz="1600" b="1" i="0" u="none" strike="noStrike">
                          <a:solidFill>
                            <a:srgbClr val="000000"/>
                          </a:solidFill>
                          <a:effectLst/>
                          <a:latin typeface="Calibri" panose="020F0502020204030204" pitchFamily="34" charset="0"/>
                        </a:rPr>
                        <a:t>Investigator</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gridSpan="2">
                  <a:txBody>
                    <a:bodyPr/>
                    <a:lstStyle/>
                    <a:p>
                      <a:pPr algn="ctr" fontAlgn="b"/>
                      <a:r>
                        <a:rPr lang="en-US" sz="1600" b="1" i="0" u="none" strike="noStrike" dirty="0" smtClean="0">
                          <a:solidFill>
                            <a:srgbClr val="000000"/>
                          </a:solidFill>
                          <a:effectLst/>
                          <a:latin typeface="Calibri" panose="020F0502020204030204" pitchFamily="34" charset="0"/>
                        </a:rPr>
                        <a:t>Clinician</a:t>
                      </a:r>
                      <a:endParaRPr lang="en-US" sz="1600" b="1" i="0" u="none" strike="noStrike" dirty="0">
                        <a:solidFill>
                          <a:srgbClr val="000000"/>
                        </a:solidFill>
                        <a:effectLst/>
                        <a:latin typeface="Calibri" panose="020F0502020204030204" pitchFamily="34" charset="0"/>
                      </a:endParaRP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gridSpan="2">
                  <a:txBody>
                    <a:bodyPr/>
                    <a:lstStyle/>
                    <a:p>
                      <a:pPr algn="ctr" fontAlgn="b"/>
                      <a:r>
                        <a:rPr lang="en-US" sz="1600" b="1" i="0" u="none" strike="noStrike">
                          <a:solidFill>
                            <a:srgbClr val="000000"/>
                          </a:solidFill>
                          <a:effectLst/>
                          <a:latin typeface="Calibri" panose="020F0502020204030204" pitchFamily="34" charset="0"/>
                        </a:rPr>
                        <a:t>Research</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extLst>
                  <a:ext uri="{0D108BD9-81ED-4DB2-BD59-A6C34878D82A}">
                    <a16:rowId xmlns:a16="http://schemas.microsoft.com/office/drawing/2014/main" xmlns="" val="4027759525"/>
                  </a:ext>
                </a:extLst>
              </a:tr>
              <a:tr h="299732">
                <a:tc>
                  <a:txBody>
                    <a:bodyPr/>
                    <a:lstStyle/>
                    <a:p>
                      <a:pPr algn="l" fontAlgn="b"/>
                      <a:r>
                        <a:rPr lang="en-US" sz="1200" b="0" i="0" u="none" strike="noStrike">
                          <a:solidFill>
                            <a:srgbClr val="000000"/>
                          </a:solidFill>
                          <a:effectLst/>
                          <a:latin typeface="Calibri" panose="020F0502020204030204" pitchFamily="34" charset="0"/>
                        </a:rPr>
                        <a:t> </a:t>
                      </a:r>
                    </a:p>
                  </a:txBody>
                  <a:tcPr marL="9367" marR="9367" marT="9367"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a:solidFill>
                            <a:srgbClr val="000000"/>
                          </a:solidFill>
                          <a:effectLst/>
                          <a:latin typeface="Calibri" panose="020F0502020204030204" pitchFamily="34" charset="0"/>
                        </a:rPr>
                        <a:t> </a:t>
                      </a:r>
                    </a:p>
                  </a:txBody>
                  <a:tcPr marL="9367" marR="9367" marT="9367"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114440916"/>
                  </a:ext>
                </a:extLst>
              </a:tr>
              <a:tr h="599464">
                <a:tc gridSpan="2">
                  <a:txBody>
                    <a:bodyPr/>
                    <a:lstStyle/>
                    <a:p>
                      <a:pPr marL="55563" indent="0" algn="l" fontAlgn="ctr"/>
                      <a:r>
                        <a:rPr lang="en-US" sz="1600" b="1" i="0" u="none" strike="noStrike" dirty="0">
                          <a:solidFill>
                            <a:srgbClr val="000000"/>
                          </a:solidFill>
                          <a:effectLst/>
                          <a:latin typeface="Calibri" panose="020F0502020204030204" pitchFamily="34" charset="0"/>
                        </a:rPr>
                        <a:t>% served in WU leadership </a:t>
                      </a:r>
                      <a:r>
                        <a:rPr lang="en-US" sz="1600" b="1" i="0" u="none" strike="noStrike" dirty="0" smtClean="0">
                          <a:solidFill>
                            <a:srgbClr val="000000"/>
                          </a:solidFill>
                          <a:effectLst/>
                          <a:latin typeface="Calibri" panose="020F0502020204030204" pitchFamily="34" charset="0"/>
                        </a:rPr>
                        <a:t>role </a:t>
                      </a:r>
                      <a:r>
                        <a:rPr lang="en-US" sz="1600" b="1" i="0" u="none" strike="noStrike" dirty="0">
                          <a:solidFill>
                            <a:srgbClr val="000000"/>
                          </a:solidFill>
                          <a:effectLst/>
                          <a:latin typeface="Calibri" panose="020F0502020204030204" pitchFamily="34" charset="0"/>
                        </a:rPr>
                        <a:t>in last 5 years</a:t>
                      </a:r>
                    </a:p>
                  </a:txBody>
                  <a:tcPr marL="9367" marR="9367" marT="93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2400" b="0" i="0" u="none" strike="noStrike" dirty="0">
                          <a:solidFill>
                            <a:srgbClr val="FF0000"/>
                          </a:solidFill>
                          <a:effectLst/>
                          <a:latin typeface="Calibri" panose="020F0502020204030204" pitchFamily="34" charset="0"/>
                        </a:rPr>
                        <a:t>40%</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1" i="0" u="none" strike="noStrike" dirty="0">
                          <a:solidFill>
                            <a:srgbClr val="FF0000"/>
                          </a:solidFill>
                          <a:effectLst/>
                          <a:latin typeface="Calibri" panose="020F0502020204030204" pitchFamily="34" charset="0"/>
                        </a:rPr>
                        <a:t>24</a:t>
                      </a:r>
                      <a:r>
                        <a:rPr lang="en-US" sz="2400" b="1" i="0" u="none" strike="noStrike" dirty="0" smtClean="0">
                          <a:solidFill>
                            <a:srgbClr val="FF0000"/>
                          </a:solidFill>
                          <a:effectLst/>
                          <a:latin typeface="Calibri" panose="020F0502020204030204" pitchFamily="34" charset="0"/>
                        </a:rPr>
                        <a:t>%*</a:t>
                      </a:r>
                      <a:endParaRPr lang="en-US" sz="2400" b="1" i="0" u="none" strike="noStrike" dirty="0">
                        <a:solidFill>
                          <a:srgbClr val="FF0000"/>
                        </a:solidFill>
                        <a:effectLst/>
                        <a:latin typeface="Calibri" panose="020F0502020204030204" pitchFamily="34" charset="0"/>
                      </a:endParaRP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27%</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2F75B5"/>
                          </a:solidFill>
                          <a:effectLst/>
                          <a:latin typeface="Calibri" panose="020F0502020204030204" pitchFamily="34" charset="0"/>
                        </a:rPr>
                        <a:t>26%</a:t>
                      </a: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a:solidFill>
                            <a:srgbClr val="000000"/>
                          </a:solidFill>
                          <a:effectLst/>
                          <a:latin typeface="Calibri" panose="020F0502020204030204" pitchFamily="34" charset="0"/>
                        </a:rPr>
                        <a:t>4%</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2F75B5"/>
                          </a:solidFill>
                          <a:effectLst/>
                          <a:latin typeface="Calibri" panose="020F0502020204030204" pitchFamily="34" charset="0"/>
                        </a:rPr>
                        <a:t>9%</a:t>
                      </a: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407881949"/>
                  </a:ext>
                </a:extLst>
              </a:tr>
              <a:tr h="599464">
                <a:tc gridSpan="2">
                  <a:txBody>
                    <a:bodyPr/>
                    <a:lstStyle/>
                    <a:p>
                      <a:pPr marL="55563" indent="0" algn="l" fontAlgn="ctr"/>
                      <a:r>
                        <a:rPr lang="en-US" sz="1600" b="1" i="0" u="none" strike="noStrike" dirty="0">
                          <a:solidFill>
                            <a:srgbClr val="000000"/>
                          </a:solidFill>
                          <a:effectLst/>
                          <a:latin typeface="Calibri" panose="020F0502020204030204" pitchFamily="34" charset="0"/>
                        </a:rPr>
                        <a:t>% never served in WU leadership </a:t>
                      </a:r>
                      <a:r>
                        <a:rPr lang="en-US" sz="1600" b="1" i="0" u="none" strike="noStrike" dirty="0" smtClean="0">
                          <a:solidFill>
                            <a:srgbClr val="000000"/>
                          </a:solidFill>
                          <a:effectLst/>
                          <a:latin typeface="Calibri" panose="020F0502020204030204" pitchFamily="34" charset="0"/>
                        </a:rPr>
                        <a:t>role</a:t>
                      </a:r>
                      <a:endParaRPr lang="en-US" sz="1600" b="1" i="0" u="none" strike="noStrike" dirty="0">
                        <a:solidFill>
                          <a:srgbClr val="000000"/>
                        </a:solidFill>
                        <a:effectLst/>
                        <a:latin typeface="Calibri" panose="020F0502020204030204" pitchFamily="34" charset="0"/>
                      </a:endParaRPr>
                    </a:p>
                  </a:txBody>
                  <a:tcPr marL="9367" marR="9367" marT="93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ctr"/>
                      <a:r>
                        <a:rPr lang="en-US" sz="2400" b="0" i="0" u="none" strike="noStrike" dirty="0">
                          <a:solidFill>
                            <a:srgbClr val="FF0000"/>
                          </a:solidFill>
                          <a:effectLst/>
                          <a:latin typeface="Calibri" panose="020F0502020204030204" pitchFamily="34" charset="0"/>
                        </a:rPr>
                        <a:t>53%</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a:solidFill>
                            <a:srgbClr val="FF0000"/>
                          </a:solidFill>
                          <a:effectLst/>
                          <a:latin typeface="Calibri" panose="020F0502020204030204" pitchFamily="34" charset="0"/>
                        </a:rPr>
                        <a:t>68</a:t>
                      </a:r>
                      <a:r>
                        <a:rPr lang="en-US" sz="2400" b="1" i="0" u="none" strike="noStrike" dirty="0" smtClean="0">
                          <a:solidFill>
                            <a:srgbClr val="FF0000"/>
                          </a:solidFill>
                          <a:effectLst/>
                          <a:latin typeface="Calibri" panose="020F0502020204030204" pitchFamily="34" charset="0"/>
                        </a:rPr>
                        <a:t>%*</a:t>
                      </a:r>
                      <a:endParaRPr lang="en-US" sz="2400" b="1" i="0" u="none" strike="noStrike" dirty="0">
                        <a:solidFill>
                          <a:srgbClr val="FF0000"/>
                        </a:solidFill>
                        <a:effectLst/>
                        <a:latin typeface="Calibri" panose="020F0502020204030204" pitchFamily="34" charset="0"/>
                      </a:endParaRP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a:solidFill>
                            <a:srgbClr val="000000"/>
                          </a:solidFill>
                          <a:effectLst/>
                          <a:latin typeface="Calibri" panose="020F0502020204030204" pitchFamily="34" charset="0"/>
                        </a:rPr>
                        <a:t>70%</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2F75B5"/>
                          </a:solidFill>
                          <a:effectLst/>
                          <a:latin typeface="Calibri" panose="020F0502020204030204" pitchFamily="34" charset="0"/>
                        </a:rPr>
                        <a:t>74%</a:t>
                      </a: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a:solidFill>
                            <a:srgbClr val="000000"/>
                          </a:solidFill>
                          <a:effectLst/>
                          <a:latin typeface="Calibri" panose="020F0502020204030204" pitchFamily="34" charset="0"/>
                        </a:rPr>
                        <a:t>95%</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a:solidFill>
                            <a:srgbClr val="2F75B5"/>
                          </a:solidFill>
                          <a:effectLst/>
                          <a:latin typeface="Calibri" panose="020F0502020204030204" pitchFamily="34" charset="0"/>
                        </a:rPr>
                        <a:t>91%</a:t>
                      </a: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029475892"/>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968574253"/>
              </p:ext>
            </p:extLst>
          </p:nvPr>
        </p:nvGraphicFramePr>
        <p:xfrm>
          <a:off x="933061" y="3439119"/>
          <a:ext cx="10552538" cy="3188726"/>
        </p:xfrm>
        <a:graphic>
          <a:graphicData uri="http://schemas.openxmlformats.org/drawingml/2006/table">
            <a:tbl>
              <a:tblPr/>
              <a:tblGrid>
                <a:gridCol w="4285904">
                  <a:extLst>
                    <a:ext uri="{9D8B030D-6E8A-4147-A177-3AD203B41FA5}">
                      <a16:colId xmlns:a16="http://schemas.microsoft.com/office/drawing/2014/main" xmlns="" val="3404668875"/>
                    </a:ext>
                  </a:extLst>
                </a:gridCol>
                <a:gridCol w="1044439">
                  <a:extLst>
                    <a:ext uri="{9D8B030D-6E8A-4147-A177-3AD203B41FA5}">
                      <a16:colId xmlns:a16="http://schemas.microsoft.com/office/drawing/2014/main" xmlns="" val="3886083975"/>
                    </a:ext>
                  </a:extLst>
                </a:gridCol>
                <a:gridCol w="1044439">
                  <a:extLst>
                    <a:ext uri="{9D8B030D-6E8A-4147-A177-3AD203B41FA5}">
                      <a16:colId xmlns:a16="http://schemas.microsoft.com/office/drawing/2014/main" xmlns="" val="2229495080"/>
                    </a:ext>
                  </a:extLst>
                </a:gridCol>
                <a:gridCol w="1044439">
                  <a:extLst>
                    <a:ext uri="{9D8B030D-6E8A-4147-A177-3AD203B41FA5}">
                      <a16:colId xmlns:a16="http://schemas.microsoft.com/office/drawing/2014/main" xmlns="" val="793700934"/>
                    </a:ext>
                  </a:extLst>
                </a:gridCol>
                <a:gridCol w="1044439">
                  <a:extLst>
                    <a:ext uri="{9D8B030D-6E8A-4147-A177-3AD203B41FA5}">
                      <a16:colId xmlns:a16="http://schemas.microsoft.com/office/drawing/2014/main" xmlns="" val="3107518356"/>
                    </a:ext>
                  </a:extLst>
                </a:gridCol>
                <a:gridCol w="1044439">
                  <a:extLst>
                    <a:ext uri="{9D8B030D-6E8A-4147-A177-3AD203B41FA5}">
                      <a16:colId xmlns:a16="http://schemas.microsoft.com/office/drawing/2014/main" xmlns="" val="2008064076"/>
                    </a:ext>
                  </a:extLst>
                </a:gridCol>
                <a:gridCol w="1044439">
                  <a:extLst>
                    <a:ext uri="{9D8B030D-6E8A-4147-A177-3AD203B41FA5}">
                      <a16:colId xmlns:a16="http://schemas.microsoft.com/office/drawing/2014/main" xmlns="" val="3202596197"/>
                    </a:ext>
                  </a:extLst>
                </a:gridCol>
              </a:tblGrid>
              <a:tr h="730597">
                <a:tc gridSpan="7">
                  <a:txBody>
                    <a:bodyPr/>
                    <a:lstStyle/>
                    <a:p>
                      <a:pPr marL="55563" indent="0" algn="l" fontAlgn="b"/>
                      <a:r>
                        <a:rPr lang="en-US" sz="1600" b="1" i="0" u="none" strike="noStrike" dirty="0">
                          <a:solidFill>
                            <a:srgbClr val="1F4E78"/>
                          </a:solidFill>
                          <a:effectLst/>
                          <a:latin typeface="Calibri" panose="020F0502020204030204" pitchFamily="34" charset="0"/>
                        </a:rPr>
                        <a:t>Q</a:t>
                      </a:r>
                      <a:r>
                        <a:rPr lang="en-US" sz="1800" b="1" i="0" u="none" strike="noStrike" dirty="0">
                          <a:solidFill>
                            <a:srgbClr val="1F4E78"/>
                          </a:solidFill>
                          <a:effectLst/>
                          <a:latin typeface="Calibri" panose="020F0502020204030204" pitchFamily="34" charset="0"/>
                        </a:rPr>
                        <a:t>: In the past, how often have you been asked to serve in leadership positions such as department chair, director of a division, center or institute, or committee chair for a major academic or strategic planning initiative? </a:t>
                      </a:r>
                      <a:r>
                        <a:rPr lang="en-US" sz="1800" b="0" i="0" u="none" strike="noStrike" dirty="0">
                          <a:solidFill>
                            <a:srgbClr val="1F4E78"/>
                          </a:solidFill>
                          <a:effectLst/>
                          <a:latin typeface="Calibri" panose="020F0502020204030204" pitchFamily="34" charset="0"/>
                        </a:rPr>
                        <a:t>(scale 1 = 'never' . . . 4 = 'frequently')</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3745868090"/>
                  </a:ext>
                </a:extLst>
              </a:tr>
              <a:tr h="299732">
                <a:tc rowSpan="3">
                  <a:txBody>
                    <a:bodyPr/>
                    <a:lstStyle/>
                    <a:p>
                      <a:pPr algn="l" fontAlgn="b"/>
                      <a:r>
                        <a:rPr lang="en-US" sz="1600" b="1" i="0" u="none" strike="noStrike" dirty="0">
                          <a:solidFill>
                            <a:srgbClr val="1F4E78"/>
                          </a:solidFill>
                          <a:effectLst/>
                          <a:latin typeface="Calibri" panose="020F0502020204030204" pitchFamily="34" charset="0"/>
                        </a:rPr>
                        <a:t> </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en-US" sz="1600" b="1" i="0" u="none" strike="noStrike">
                          <a:solidFill>
                            <a:srgbClr val="000000"/>
                          </a:solidFill>
                          <a:effectLst/>
                          <a:latin typeface="Calibri" panose="020F0502020204030204" pitchFamily="34" charset="0"/>
                        </a:rPr>
                        <a:t>Investigator</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gridSpan="2">
                  <a:txBody>
                    <a:bodyPr/>
                    <a:lstStyle/>
                    <a:p>
                      <a:pPr algn="ctr" fontAlgn="b"/>
                      <a:r>
                        <a:rPr lang="en-US" sz="1600" b="1" i="0" u="none" strike="noStrike" dirty="0" smtClean="0">
                          <a:solidFill>
                            <a:srgbClr val="000000"/>
                          </a:solidFill>
                          <a:effectLst/>
                          <a:latin typeface="Calibri" panose="020F0502020204030204" pitchFamily="34" charset="0"/>
                        </a:rPr>
                        <a:t>Clinician</a:t>
                      </a:r>
                      <a:endParaRPr lang="en-US" sz="1600" b="1" i="0" u="none" strike="noStrike" dirty="0">
                        <a:solidFill>
                          <a:srgbClr val="000000"/>
                        </a:solidFill>
                        <a:effectLst/>
                        <a:latin typeface="Calibri" panose="020F0502020204030204" pitchFamily="34" charset="0"/>
                      </a:endParaRP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tc gridSpan="2">
                  <a:txBody>
                    <a:bodyPr/>
                    <a:lstStyle/>
                    <a:p>
                      <a:pPr algn="ctr" fontAlgn="b"/>
                      <a:r>
                        <a:rPr lang="en-US" sz="1600" b="1" i="0" u="none" strike="noStrike">
                          <a:solidFill>
                            <a:srgbClr val="000000"/>
                          </a:solidFill>
                          <a:effectLst/>
                          <a:latin typeface="Calibri" panose="020F0502020204030204" pitchFamily="34" charset="0"/>
                        </a:rPr>
                        <a:t>Research</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hMerge="1">
                  <a:txBody>
                    <a:bodyPr/>
                    <a:lstStyle/>
                    <a:p>
                      <a:endParaRPr lang="en-US"/>
                    </a:p>
                  </a:txBody>
                  <a:tcPr/>
                </a:tc>
                <a:extLst>
                  <a:ext uri="{0D108BD9-81ED-4DB2-BD59-A6C34878D82A}">
                    <a16:rowId xmlns:a16="http://schemas.microsoft.com/office/drawing/2014/main" xmlns="" val="2319545040"/>
                  </a:ext>
                </a:extLst>
              </a:tr>
              <a:tr h="299732">
                <a:tc vMerge="1">
                  <a:txBody>
                    <a:bodyPr/>
                    <a:lstStyle/>
                    <a:p>
                      <a:endParaRPr lang="en-US"/>
                    </a:p>
                  </a:txBody>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4472C4"/>
                          </a:solidFill>
                          <a:effectLst/>
                          <a:latin typeface="Calibri" panose="020F0502020204030204" pitchFamily="34" charset="0"/>
                        </a:rPr>
                        <a:t>Women</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2610841555"/>
                  </a:ext>
                </a:extLst>
              </a:tr>
              <a:tr h="599464">
                <a:tc vMerge="1">
                  <a:txBody>
                    <a:bodyPr/>
                    <a:lstStyle/>
                    <a:p>
                      <a:endParaRPr lang="en-US"/>
                    </a:p>
                  </a:txBody>
                  <a:tcPr/>
                </a:tc>
                <a:tc>
                  <a:txBody>
                    <a:bodyPr/>
                    <a:lstStyle/>
                    <a:p>
                      <a:pPr algn="ctr" fontAlgn="ctr"/>
                      <a:r>
                        <a:rPr lang="en-US" sz="2400" b="0" i="0" u="none" strike="noStrike" dirty="0">
                          <a:solidFill>
                            <a:srgbClr val="FF0000"/>
                          </a:solidFill>
                          <a:effectLst/>
                          <a:latin typeface="Calibri" panose="020F0502020204030204" pitchFamily="34" charset="0"/>
                        </a:rPr>
                        <a:t>2.1</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smtClean="0">
                          <a:solidFill>
                            <a:srgbClr val="FF0000"/>
                          </a:solidFill>
                          <a:effectLst/>
                          <a:latin typeface="Calibri" panose="020F0502020204030204" pitchFamily="34" charset="0"/>
                        </a:rPr>
                        <a:t>1.5*</a:t>
                      </a:r>
                      <a:endParaRPr lang="en-US" sz="2400" b="1" i="0" u="none" strike="noStrike" dirty="0">
                        <a:solidFill>
                          <a:srgbClr val="FF0000"/>
                        </a:solidFill>
                        <a:effectLst/>
                        <a:latin typeface="Calibri" panose="020F0502020204030204" pitchFamily="34" charset="0"/>
                      </a:endParaRP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dirty="0">
                          <a:solidFill>
                            <a:srgbClr val="FF0000"/>
                          </a:solidFill>
                          <a:effectLst/>
                          <a:latin typeface="Calibri" panose="020F0502020204030204" pitchFamily="34" charset="0"/>
                        </a:rPr>
                        <a:t>1.6</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smtClean="0">
                          <a:solidFill>
                            <a:srgbClr val="FF0000"/>
                          </a:solidFill>
                          <a:effectLst/>
                          <a:latin typeface="Calibri" panose="020F0502020204030204" pitchFamily="34" charset="0"/>
                        </a:rPr>
                        <a:t>1.4*</a:t>
                      </a:r>
                      <a:endParaRPr lang="en-US" sz="2400" b="1" i="0" u="none" strike="noStrike" dirty="0">
                        <a:solidFill>
                          <a:srgbClr val="FF0000"/>
                        </a:solidFill>
                        <a:effectLst/>
                        <a:latin typeface="Calibri" panose="020F0502020204030204" pitchFamily="34" charset="0"/>
                      </a:endParaRP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a:solidFill>
                            <a:srgbClr val="000000"/>
                          </a:solidFill>
                          <a:effectLst/>
                          <a:latin typeface="Calibri" panose="020F0502020204030204" pitchFamily="34" charset="0"/>
                        </a:rPr>
                        <a:t>1.1</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2F75B5"/>
                          </a:solidFill>
                          <a:effectLst/>
                          <a:latin typeface="Calibri" panose="020F0502020204030204" pitchFamily="34" charset="0"/>
                        </a:rPr>
                        <a:t>1.1</a:t>
                      </a: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3404504550"/>
                  </a:ext>
                </a:extLst>
              </a:tr>
              <a:tr h="488938">
                <a:tc gridSpan="7">
                  <a:txBody>
                    <a:bodyPr/>
                    <a:lstStyle/>
                    <a:p>
                      <a:pPr marL="55563" indent="0" algn="l" fontAlgn="b"/>
                      <a:r>
                        <a:rPr lang="en-US" sz="1600" b="1" i="0" u="none" strike="noStrike" dirty="0">
                          <a:solidFill>
                            <a:srgbClr val="1F4E78"/>
                          </a:solidFill>
                          <a:effectLst/>
                          <a:latin typeface="Calibri" panose="020F0502020204030204" pitchFamily="34" charset="0"/>
                        </a:rPr>
                        <a:t>Q</a:t>
                      </a:r>
                      <a:r>
                        <a:rPr lang="en-US" sz="1800" b="1" i="0" u="none" strike="noStrike" dirty="0">
                          <a:solidFill>
                            <a:srgbClr val="1F4E78"/>
                          </a:solidFill>
                          <a:effectLst/>
                          <a:latin typeface="Calibri" panose="020F0502020204030204" pitchFamily="34" charset="0"/>
                        </a:rPr>
                        <a:t>: How willing are you to assume leadership positions if asked to serve</a:t>
                      </a:r>
                      <a:r>
                        <a:rPr lang="en-US" sz="1800" b="0" i="0" u="none" strike="noStrike" dirty="0" smtClean="0">
                          <a:solidFill>
                            <a:srgbClr val="1F4E78"/>
                          </a:solidFill>
                          <a:effectLst/>
                          <a:latin typeface="Calibri" panose="020F0502020204030204" pitchFamily="34" charset="0"/>
                        </a:rPr>
                        <a:t>?</a:t>
                      </a:r>
                    </a:p>
                    <a:p>
                      <a:pPr algn="l" fontAlgn="b"/>
                      <a:r>
                        <a:rPr lang="en-US" sz="1800" b="0" i="0" u="none" strike="noStrike" dirty="0" smtClean="0">
                          <a:solidFill>
                            <a:srgbClr val="1F4E78"/>
                          </a:solidFill>
                          <a:effectLst/>
                          <a:latin typeface="Calibri" panose="020F0502020204030204" pitchFamily="34" charset="0"/>
                        </a:rPr>
                        <a:t> </a:t>
                      </a:r>
                      <a:r>
                        <a:rPr lang="en-US" sz="1800" b="0" i="0" u="none" strike="noStrike" dirty="0">
                          <a:solidFill>
                            <a:srgbClr val="1F4E78"/>
                          </a:solidFill>
                          <a:effectLst/>
                          <a:latin typeface="Calibri" panose="020F0502020204030204" pitchFamily="34" charset="0"/>
                        </a:rPr>
                        <a:t>(scale 1 = 'Very unwilling' . . . 5 = 'Very willing to serve')</a:t>
                      </a:r>
                    </a:p>
                  </a:txBody>
                  <a:tcPr marL="9367" marR="9367" marT="9367"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807565763"/>
                  </a:ext>
                </a:extLst>
              </a:tr>
              <a:tr h="599464">
                <a:tc>
                  <a:txBody>
                    <a:bodyPr/>
                    <a:lstStyle/>
                    <a:p>
                      <a:pPr algn="l" fontAlgn="ctr"/>
                      <a:r>
                        <a:rPr lang="en-US" sz="1600" b="1" i="0" u="none" strike="noStrike" dirty="0">
                          <a:solidFill>
                            <a:srgbClr val="000000"/>
                          </a:solidFill>
                          <a:effectLst/>
                          <a:latin typeface="Calibri" panose="020F0502020204030204" pitchFamily="34" charset="0"/>
                        </a:rPr>
                        <a:t> </a:t>
                      </a:r>
                    </a:p>
                  </a:txBody>
                  <a:tcPr marL="9367" marR="9367" marT="936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400" b="0" i="0" u="none" strike="noStrike">
                          <a:solidFill>
                            <a:srgbClr val="000000"/>
                          </a:solidFill>
                          <a:effectLst/>
                          <a:latin typeface="Calibri" panose="020F0502020204030204" pitchFamily="34" charset="0"/>
                        </a:rPr>
                        <a:t>3.9</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2F75B5"/>
                          </a:solidFill>
                          <a:effectLst/>
                          <a:latin typeface="Calibri" panose="020F0502020204030204" pitchFamily="34" charset="0"/>
                        </a:rPr>
                        <a:t>4.1</a:t>
                      </a: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a:solidFill>
                            <a:srgbClr val="000000"/>
                          </a:solidFill>
                          <a:effectLst/>
                          <a:latin typeface="Calibri" panose="020F0502020204030204" pitchFamily="34" charset="0"/>
                        </a:rPr>
                        <a:t>4.1</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a:solidFill>
                            <a:srgbClr val="2F75B5"/>
                          </a:solidFill>
                          <a:effectLst/>
                          <a:latin typeface="Calibri" panose="020F0502020204030204" pitchFamily="34" charset="0"/>
                        </a:rPr>
                        <a:t>4.1</a:t>
                      </a: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0" i="0" u="none" strike="noStrike" dirty="0">
                          <a:solidFill>
                            <a:srgbClr val="FF0000"/>
                          </a:solidFill>
                          <a:effectLst/>
                          <a:latin typeface="Calibri" panose="020F0502020204030204" pitchFamily="34" charset="0"/>
                        </a:rPr>
                        <a:t>3.9</a:t>
                      </a:r>
                    </a:p>
                  </a:txBody>
                  <a:tcPr marL="9367" marR="9367" marT="936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2400" b="1" i="0" u="none" strike="noStrike" dirty="0" smtClean="0">
                          <a:solidFill>
                            <a:srgbClr val="FF0000"/>
                          </a:solidFill>
                          <a:effectLst/>
                          <a:latin typeface="Calibri" panose="020F0502020204030204" pitchFamily="34" charset="0"/>
                        </a:rPr>
                        <a:t>3.5*</a:t>
                      </a:r>
                      <a:endParaRPr lang="en-US" sz="2400" b="1" i="0" u="none" strike="noStrike" dirty="0">
                        <a:solidFill>
                          <a:srgbClr val="FF0000"/>
                        </a:solidFill>
                        <a:effectLst/>
                        <a:latin typeface="Calibri" panose="020F0502020204030204" pitchFamily="34" charset="0"/>
                      </a:endParaRPr>
                    </a:p>
                  </a:txBody>
                  <a:tcPr marL="9367" marR="9367" marT="936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2207527787"/>
                  </a:ext>
                </a:extLst>
              </a:tr>
            </a:tbl>
          </a:graphicData>
        </a:graphic>
      </p:graphicFrame>
    </p:spTree>
    <p:extLst>
      <p:ext uri="{BB962C8B-B14F-4D97-AF65-F5344CB8AC3E}">
        <p14:creationId xmlns:p14="http://schemas.microsoft.com/office/powerpoint/2010/main" val="76013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54327" cy="612053"/>
          </a:xfrm>
        </p:spPr>
        <p:txBody>
          <a:bodyPr>
            <a:normAutofit/>
          </a:bodyPr>
          <a:lstStyle/>
          <a:p>
            <a:r>
              <a:rPr lang="en-US" sz="2800" dirty="0" smtClean="0"/>
              <a:t>Lactation Support on Medical Campus</a:t>
            </a:r>
            <a:endParaRPr lang="en-US" sz="2800" dirty="0"/>
          </a:p>
        </p:txBody>
      </p:sp>
      <p:sp>
        <p:nvSpPr>
          <p:cNvPr id="3" name="Content Placeholder 2"/>
          <p:cNvSpPr>
            <a:spLocks noGrp="1"/>
          </p:cNvSpPr>
          <p:nvPr>
            <p:ph idx="1"/>
          </p:nvPr>
        </p:nvSpPr>
        <p:spPr>
          <a:xfrm>
            <a:off x="609599" y="951346"/>
            <a:ext cx="11102109" cy="5174822"/>
          </a:xfrm>
        </p:spPr>
        <p:txBody>
          <a:bodyPr>
            <a:normAutofit/>
          </a:bodyPr>
          <a:lstStyle/>
          <a:p>
            <a:r>
              <a:rPr lang="en-US" sz="2400" dirty="0" smtClean="0"/>
              <a:t>Have you experienced need for lactation rooms on campus?</a:t>
            </a:r>
          </a:p>
          <a:p>
            <a:pPr lvl="1"/>
            <a:r>
              <a:rPr lang="en-US" sz="2000" dirty="0" smtClean="0"/>
              <a:t>Yes, personally needed or expect to need				34%</a:t>
            </a:r>
          </a:p>
          <a:p>
            <a:pPr lvl="1"/>
            <a:r>
              <a:rPr lang="en-US" sz="2000" dirty="0" smtClean="0"/>
              <a:t>Yes, I know colleagues who need					48%</a:t>
            </a:r>
          </a:p>
          <a:p>
            <a:pPr lvl="1"/>
            <a:r>
              <a:rPr lang="en-US" sz="2000" dirty="0" smtClean="0"/>
              <a:t>No, I don’t know of anyone with this need				18%</a:t>
            </a:r>
          </a:p>
          <a:p>
            <a:r>
              <a:rPr lang="en-US" sz="2400" dirty="0" smtClean="0"/>
              <a:t>How satisfied are you with following?</a:t>
            </a:r>
          </a:p>
          <a:p>
            <a:pPr marL="457200" lvl="1" indent="0">
              <a:buNone/>
            </a:pPr>
            <a:r>
              <a:rPr lang="en-US" sz="2000" dirty="0" smtClean="0"/>
              <a:t>						 </a:t>
            </a:r>
            <a:r>
              <a:rPr lang="en-US" sz="2000" u="sng" dirty="0" smtClean="0"/>
              <a:t>Dissatisfied(%)</a:t>
            </a:r>
            <a:r>
              <a:rPr lang="en-US" sz="2000" dirty="0" smtClean="0"/>
              <a:t>	</a:t>
            </a:r>
            <a:r>
              <a:rPr lang="en-US" sz="2000" u="sng" dirty="0" smtClean="0"/>
              <a:t>Satisfied(%)</a:t>
            </a:r>
            <a:r>
              <a:rPr lang="en-US" sz="2000" dirty="0" smtClean="0"/>
              <a:t>	</a:t>
            </a:r>
            <a:r>
              <a:rPr lang="en-US" sz="2000" u="sng" dirty="0" smtClean="0"/>
              <a:t>Neutral(%)</a:t>
            </a:r>
          </a:p>
          <a:p>
            <a:pPr lvl="1"/>
            <a:r>
              <a:rPr lang="en-US" sz="2000" dirty="0" smtClean="0"/>
              <a:t>Number of rooms available			          32 		     51		     18</a:t>
            </a:r>
          </a:p>
          <a:p>
            <a:pPr lvl="1"/>
            <a:r>
              <a:rPr lang="en-US" sz="2000" dirty="0" smtClean="0"/>
              <a:t>Proximity to office or work space		          34		     51		     15</a:t>
            </a:r>
          </a:p>
          <a:p>
            <a:pPr lvl="1"/>
            <a:r>
              <a:rPr lang="en-US" sz="2000" dirty="0" smtClean="0"/>
              <a:t>Quality of space (comfort, privacy, furnishings)         26		     52		     22			</a:t>
            </a:r>
          </a:p>
          <a:p>
            <a:pPr lvl="1"/>
            <a:endParaRPr lang="en-US" sz="2000" dirty="0" smtClean="0"/>
          </a:p>
          <a:p>
            <a:pPr marL="457200" lvl="1" indent="0">
              <a:buNone/>
            </a:pPr>
            <a:r>
              <a:rPr lang="en-US" sz="2000" dirty="0"/>
              <a:t>	</a:t>
            </a:r>
            <a:r>
              <a:rPr lang="en-US" sz="2000" dirty="0" smtClean="0"/>
              <a:t>				          </a:t>
            </a:r>
            <a:endParaRPr lang="en-US" sz="2000" dirty="0"/>
          </a:p>
        </p:txBody>
      </p:sp>
    </p:spTree>
    <p:extLst>
      <p:ext uri="{BB962C8B-B14F-4D97-AF65-F5344CB8AC3E}">
        <p14:creationId xmlns:p14="http://schemas.microsoft.com/office/powerpoint/2010/main" val="1738077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contributes most to the quality of your work life at WU?</a:t>
            </a:r>
            <a:br>
              <a:rPr lang="en-US" sz="3200" dirty="0" smtClean="0"/>
            </a:br>
            <a:r>
              <a:rPr lang="en-US" sz="3200" dirty="0" smtClean="0">
                <a:solidFill>
                  <a:srgbClr val="0070C0"/>
                </a:solidFill>
              </a:rPr>
              <a:t>WUSM responses only – Clinician Track (n=631-64%)</a:t>
            </a:r>
            <a:endParaRPr lang="en-US" sz="3200" dirty="0">
              <a:solidFill>
                <a:srgbClr val="0070C0"/>
              </a:solidFill>
            </a:endParaRPr>
          </a:p>
        </p:txBody>
      </p:sp>
      <p:sp>
        <p:nvSpPr>
          <p:cNvPr id="3" name="Content Placeholder 2"/>
          <p:cNvSpPr>
            <a:spLocks noGrp="1"/>
          </p:cNvSpPr>
          <p:nvPr>
            <p:ph idx="1"/>
          </p:nvPr>
        </p:nvSpPr>
        <p:spPr>
          <a:xfrm>
            <a:off x="609600" y="1322614"/>
            <a:ext cx="11000014" cy="5225143"/>
          </a:xfrm>
        </p:spPr>
        <p:txBody>
          <a:bodyPr/>
          <a:lstStyle/>
          <a:p>
            <a:pPr marL="0" indent="0" algn="ctr">
              <a:buNone/>
            </a:pPr>
            <a:r>
              <a:rPr lang="en-US" sz="2400" dirty="0" smtClean="0"/>
              <a:t>13 pages of responses from one word to a paragraph, difficult to summarize</a:t>
            </a:r>
          </a:p>
          <a:p>
            <a:pPr marL="0" indent="0">
              <a:buNone/>
            </a:pPr>
            <a:r>
              <a:rPr lang="en-US" u="sng" dirty="0" smtClean="0"/>
              <a:t>Most frequent responses</a:t>
            </a:r>
          </a:p>
          <a:p>
            <a:pPr marL="971550" lvl="1" indent="-514350">
              <a:buFont typeface="+mj-lt"/>
              <a:buAutoNum type="arabicPeriod"/>
            </a:pPr>
            <a:r>
              <a:rPr lang="en-US" b="1" dirty="0" smtClean="0">
                <a:solidFill>
                  <a:srgbClr val="FF0000"/>
                </a:solidFill>
              </a:rPr>
              <a:t>COLLEGIALITY</a:t>
            </a:r>
          </a:p>
          <a:p>
            <a:pPr marL="971550" lvl="1" indent="-514350">
              <a:buFont typeface="+mj-lt"/>
              <a:buAutoNum type="arabicPeriod"/>
            </a:pPr>
            <a:r>
              <a:rPr lang="en-US" b="1" dirty="0" smtClean="0">
                <a:solidFill>
                  <a:srgbClr val="FF0000"/>
                </a:solidFill>
              </a:rPr>
              <a:t>COLLABORATION</a:t>
            </a:r>
            <a:r>
              <a:rPr lang="en-US" dirty="0" smtClean="0">
                <a:solidFill>
                  <a:srgbClr val="FF0000"/>
                </a:solidFill>
              </a:rPr>
              <a:t> &amp; collaborative environment</a:t>
            </a:r>
          </a:p>
          <a:p>
            <a:pPr marL="971550" lvl="1" indent="-514350">
              <a:buFont typeface="+mj-lt"/>
              <a:buAutoNum type="arabicPeriod"/>
            </a:pPr>
            <a:r>
              <a:rPr lang="en-US" b="1" dirty="0" smtClean="0">
                <a:solidFill>
                  <a:srgbClr val="FF0000"/>
                </a:solidFill>
              </a:rPr>
              <a:t>EXCELLENCE</a:t>
            </a:r>
            <a:r>
              <a:rPr lang="en-US" dirty="0" smtClean="0">
                <a:solidFill>
                  <a:srgbClr val="FF0000"/>
                </a:solidFill>
              </a:rPr>
              <a:t> of colleagues/staff/environment/institution</a:t>
            </a:r>
          </a:p>
          <a:p>
            <a:pPr marL="971550" lvl="1" indent="-514350">
              <a:buFont typeface="+mj-lt"/>
              <a:buAutoNum type="arabicPeriod"/>
            </a:pPr>
            <a:r>
              <a:rPr lang="en-US" b="1" dirty="0" smtClean="0">
                <a:solidFill>
                  <a:srgbClr val="FF0000"/>
                </a:solidFill>
              </a:rPr>
              <a:t>TEACHING</a:t>
            </a:r>
            <a:r>
              <a:rPr lang="en-US" dirty="0" smtClean="0">
                <a:solidFill>
                  <a:srgbClr val="FF0000"/>
                </a:solidFill>
              </a:rPr>
              <a:t> opportunities</a:t>
            </a:r>
          </a:p>
          <a:p>
            <a:pPr marL="971550" lvl="1" indent="-514350">
              <a:buFont typeface="+mj-lt"/>
              <a:buAutoNum type="arabicPeriod"/>
            </a:pPr>
            <a:r>
              <a:rPr lang="en-US" b="1" dirty="0" smtClean="0">
                <a:solidFill>
                  <a:srgbClr val="FF0000"/>
                </a:solidFill>
              </a:rPr>
              <a:t>INTELLECTUAL </a:t>
            </a:r>
            <a:r>
              <a:rPr lang="en-US" dirty="0" smtClean="0">
                <a:solidFill>
                  <a:srgbClr val="FF0000"/>
                </a:solidFill>
              </a:rPr>
              <a:t>stimulation</a:t>
            </a:r>
          </a:p>
          <a:p>
            <a:pPr marL="971550" lvl="1" indent="-514350">
              <a:buFont typeface="+mj-lt"/>
              <a:buAutoNum type="arabicPeriod"/>
            </a:pPr>
            <a:r>
              <a:rPr lang="en-US" b="1" dirty="0" smtClean="0">
                <a:solidFill>
                  <a:srgbClr val="FF0000"/>
                </a:solidFill>
              </a:rPr>
              <a:t>RESEARCH </a:t>
            </a:r>
            <a:r>
              <a:rPr lang="en-US" dirty="0" smtClean="0">
                <a:solidFill>
                  <a:srgbClr val="FF0000"/>
                </a:solidFill>
              </a:rPr>
              <a:t>opportunities</a:t>
            </a:r>
          </a:p>
          <a:p>
            <a:pPr marL="971550" lvl="1" indent="-514350">
              <a:buFont typeface="+mj-lt"/>
              <a:buAutoNum type="arabicPeriod"/>
            </a:pPr>
            <a:r>
              <a:rPr lang="en-US" b="1" dirty="0" smtClean="0">
                <a:solidFill>
                  <a:srgbClr val="FF0000"/>
                </a:solidFill>
              </a:rPr>
              <a:t>MEANINGFUL </a:t>
            </a:r>
            <a:r>
              <a:rPr lang="en-US" dirty="0" smtClean="0">
                <a:solidFill>
                  <a:srgbClr val="FF0000"/>
                </a:solidFill>
              </a:rPr>
              <a:t>work</a:t>
            </a:r>
          </a:p>
          <a:p>
            <a:pPr marL="971550" lvl="1" indent="-514350">
              <a:buFont typeface="+mj-lt"/>
              <a:buAutoNum type="arabicPeriod"/>
            </a:pPr>
            <a:r>
              <a:rPr lang="en-US" b="1" dirty="0" smtClean="0">
                <a:solidFill>
                  <a:srgbClr val="FF0000"/>
                </a:solidFill>
              </a:rPr>
              <a:t>LEADERSHIP </a:t>
            </a:r>
            <a:r>
              <a:rPr lang="en-US" dirty="0" smtClean="0">
                <a:solidFill>
                  <a:srgbClr val="FF0000"/>
                </a:solidFill>
              </a:rPr>
              <a:t>quality  &amp; support</a:t>
            </a:r>
            <a:endParaRPr lang="en-US" b="1" dirty="0" smtClean="0">
              <a:solidFill>
                <a:srgbClr val="FF0000"/>
              </a:solidFill>
            </a:endParaRPr>
          </a:p>
          <a:p>
            <a:pPr marL="971550" lvl="1" indent="-514350">
              <a:buFont typeface="+mj-lt"/>
              <a:buAutoNum type="arabicPeriod"/>
            </a:pPr>
            <a:endParaRPr lang="en-US" b="1" dirty="0" smtClean="0">
              <a:solidFill>
                <a:srgbClr val="FF0000"/>
              </a:solidFill>
            </a:endParaRPr>
          </a:p>
          <a:p>
            <a:pPr marL="971550" lvl="1" indent="-514350">
              <a:buFont typeface="+mj-lt"/>
              <a:buAutoNum type="arabicPeriod"/>
            </a:pPr>
            <a:endParaRPr lang="en-US" b="1" dirty="0" smtClean="0">
              <a:solidFill>
                <a:srgbClr val="FF0000"/>
              </a:solidFill>
            </a:endParaRPr>
          </a:p>
        </p:txBody>
      </p:sp>
    </p:spTree>
    <p:extLst>
      <p:ext uri="{BB962C8B-B14F-4D97-AF65-F5344CB8AC3E}">
        <p14:creationId xmlns:p14="http://schemas.microsoft.com/office/powerpoint/2010/main" val="35201101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contributes most to the quality of your work life at WU?</a:t>
            </a:r>
            <a:br>
              <a:rPr lang="en-US" sz="3200" dirty="0" smtClean="0"/>
            </a:br>
            <a:r>
              <a:rPr lang="en-US" sz="3200" dirty="0" smtClean="0">
                <a:solidFill>
                  <a:srgbClr val="0070C0"/>
                </a:solidFill>
              </a:rPr>
              <a:t>WUSM responses only – Investigator Track (n = 442 – 69%)</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sz="2800" dirty="0" smtClean="0"/>
              <a:t>9 pages of responses</a:t>
            </a:r>
          </a:p>
          <a:p>
            <a:pPr marL="0" indent="0">
              <a:buNone/>
            </a:pPr>
            <a:r>
              <a:rPr lang="en-US" u="sng" dirty="0" smtClean="0"/>
              <a:t>Most frequent responses</a:t>
            </a:r>
          </a:p>
          <a:p>
            <a:pPr marL="514350" indent="-514350">
              <a:buFont typeface="+mj-lt"/>
              <a:buAutoNum type="arabicPeriod"/>
            </a:pPr>
            <a:r>
              <a:rPr lang="en-US" sz="2800" b="1" dirty="0" smtClean="0">
                <a:solidFill>
                  <a:srgbClr val="FF0000"/>
                </a:solidFill>
              </a:rPr>
              <a:t>COLLEGIATLITY</a:t>
            </a:r>
            <a:endParaRPr lang="en-US" sz="2800" dirty="0" smtClean="0">
              <a:solidFill>
                <a:srgbClr val="FF0000"/>
              </a:solidFill>
            </a:endParaRPr>
          </a:p>
          <a:p>
            <a:pPr marL="514350" indent="-514350">
              <a:buFont typeface="+mj-lt"/>
              <a:buAutoNum type="arabicPeriod"/>
            </a:pPr>
            <a:r>
              <a:rPr lang="en-US" sz="2800" b="1" dirty="0" smtClean="0">
                <a:solidFill>
                  <a:srgbClr val="FF0000"/>
                </a:solidFill>
              </a:rPr>
              <a:t>COLLABORATION </a:t>
            </a:r>
            <a:r>
              <a:rPr lang="en-US" sz="2800" dirty="0" smtClean="0">
                <a:solidFill>
                  <a:srgbClr val="FF0000"/>
                </a:solidFill>
              </a:rPr>
              <a:t>&amp;</a:t>
            </a:r>
            <a:r>
              <a:rPr lang="en-US" sz="2800" b="1" dirty="0" smtClean="0">
                <a:solidFill>
                  <a:srgbClr val="FF0000"/>
                </a:solidFill>
              </a:rPr>
              <a:t> </a:t>
            </a:r>
            <a:r>
              <a:rPr lang="en-US" sz="2800" dirty="0" smtClean="0">
                <a:solidFill>
                  <a:srgbClr val="FF0000"/>
                </a:solidFill>
              </a:rPr>
              <a:t>collaborative environment</a:t>
            </a:r>
          </a:p>
          <a:p>
            <a:pPr marL="514350" indent="-514350">
              <a:buFont typeface="+mj-lt"/>
              <a:buAutoNum type="arabicPeriod"/>
            </a:pPr>
            <a:r>
              <a:rPr lang="en-US" sz="2800" b="1" dirty="0" smtClean="0">
                <a:solidFill>
                  <a:srgbClr val="FF0000"/>
                </a:solidFill>
              </a:rPr>
              <a:t>EXCELLENCE</a:t>
            </a:r>
            <a:r>
              <a:rPr lang="en-US" sz="2800" dirty="0" smtClean="0">
                <a:solidFill>
                  <a:srgbClr val="FF0000"/>
                </a:solidFill>
              </a:rPr>
              <a:t> of scholarship, environment, colleagues, staff, institution</a:t>
            </a:r>
          </a:p>
          <a:p>
            <a:pPr marL="514350" indent="-514350">
              <a:buFont typeface="+mj-lt"/>
              <a:buAutoNum type="arabicPeriod"/>
            </a:pPr>
            <a:r>
              <a:rPr lang="en-US" sz="2800" b="1" dirty="0" smtClean="0">
                <a:solidFill>
                  <a:srgbClr val="FF0000"/>
                </a:solidFill>
              </a:rPr>
              <a:t>RESEARCH</a:t>
            </a:r>
            <a:r>
              <a:rPr lang="en-US" sz="2800" dirty="0" smtClean="0">
                <a:solidFill>
                  <a:srgbClr val="FF0000"/>
                </a:solidFill>
              </a:rPr>
              <a:t> opportunities</a:t>
            </a:r>
            <a:endParaRPr lang="en-US" sz="2800" b="1" dirty="0" smtClean="0">
              <a:solidFill>
                <a:srgbClr val="FF0000"/>
              </a:solidFill>
            </a:endParaRPr>
          </a:p>
          <a:p>
            <a:pPr marL="514350" indent="-514350">
              <a:buFont typeface="+mj-lt"/>
              <a:buAutoNum type="arabicPeriod"/>
            </a:pPr>
            <a:r>
              <a:rPr lang="en-US" sz="2800" b="1" dirty="0" smtClean="0">
                <a:solidFill>
                  <a:srgbClr val="FF0000"/>
                </a:solidFill>
              </a:rPr>
              <a:t>TEACHING </a:t>
            </a:r>
            <a:r>
              <a:rPr lang="en-US" sz="2800" dirty="0" smtClean="0">
                <a:solidFill>
                  <a:srgbClr val="FF0000"/>
                </a:solidFill>
              </a:rPr>
              <a:t>opportunities</a:t>
            </a:r>
          </a:p>
          <a:p>
            <a:pPr marL="514350" indent="-514350">
              <a:buFont typeface="+mj-lt"/>
              <a:buAutoNum type="arabicPeriod"/>
            </a:pPr>
            <a:r>
              <a:rPr lang="en-US" sz="2800" b="1" dirty="0" smtClean="0">
                <a:solidFill>
                  <a:srgbClr val="FF0000"/>
                </a:solidFill>
              </a:rPr>
              <a:t>LEADERSHIP </a:t>
            </a:r>
            <a:r>
              <a:rPr lang="en-US" sz="2800" dirty="0" smtClean="0">
                <a:solidFill>
                  <a:srgbClr val="FF0000"/>
                </a:solidFill>
              </a:rPr>
              <a:t>quality &amp; support</a:t>
            </a:r>
          </a:p>
          <a:p>
            <a:pPr marL="514350" indent="-514350">
              <a:buFont typeface="+mj-lt"/>
              <a:buAutoNum type="arabicPeriod"/>
            </a:pPr>
            <a:r>
              <a:rPr lang="en-US" sz="2800" b="1" dirty="0" smtClean="0">
                <a:solidFill>
                  <a:srgbClr val="FF0000"/>
                </a:solidFill>
              </a:rPr>
              <a:t>INTELLECTUAL </a:t>
            </a:r>
            <a:r>
              <a:rPr lang="en-US" sz="2800" dirty="0" smtClean="0">
                <a:solidFill>
                  <a:srgbClr val="FF0000"/>
                </a:solidFill>
              </a:rPr>
              <a:t>stimulation</a:t>
            </a:r>
            <a:endParaRPr lang="en-US" sz="2800" b="1" dirty="0" smtClean="0">
              <a:solidFill>
                <a:srgbClr val="FF0000"/>
              </a:solidFill>
            </a:endParaRPr>
          </a:p>
          <a:p>
            <a:pPr marL="514350" indent="-514350">
              <a:buFont typeface="+mj-lt"/>
              <a:buAutoNum type="arabicPeriod"/>
            </a:pPr>
            <a:endParaRPr lang="en-US" sz="2800" dirty="0" smtClean="0">
              <a:solidFill>
                <a:srgbClr val="FF0000"/>
              </a:solidFill>
            </a:endParaRPr>
          </a:p>
          <a:p>
            <a:pPr marL="514350" indent="-514350">
              <a:buFont typeface="+mj-lt"/>
              <a:buAutoNum type="arabicPeriod"/>
            </a:pPr>
            <a:endParaRPr lang="en-US" sz="2800" b="1" dirty="0">
              <a:solidFill>
                <a:srgbClr val="FF0000"/>
              </a:solidFill>
            </a:endParaRPr>
          </a:p>
        </p:txBody>
      </p:sp>
    </p:spTree>
    <p:extLst>
      <p:ext uri="{BB962C8B-B14F-4D97-AF65-F5344CB8AC3E}">
        <p14:creationId xmlns:p14="http://schemas.microsoft.com/office/powerpoint/2010/main" val="1763610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What contributes most to the quality of your work life at WU?</a:t>
            </a:r>
            <a:br>
              <a:rPr lang="en-US" sz="3200" dirty="0" smtClean="0"/>
            </a:br>
            <a:r>
              <a:rPr lang="en-US" sz="3200" dirty="0" smtClean="0">
                <a:solidFill>
                  <a:srgbClr val="0070C0"/>
                </a:solidFill>
              </a:rPr>
              <a:t>WUSM responses only – Research Track (n = 225 – 75%)</a:t>
            </a:r>
            <a:endParaRPr lang="en-US" sz="3200" dirty="0"/>
          </a:p>
        </p:txBody>
      </p:sp>
      <p:sp>
        <p:nvSpPr>
          <p:cNvPr id="3" name="Content Placeholder 2"/>
          <p:cNvSpPr>
            <a:spLocks noGrp="1"/>
          </p:cNvSpPr>
          <p:nvPr>
            <p:ph idx="1"/>
          </p:nvPr>
        </p:nvSpPr>
        <p:spPr/>
        <p:txBody>
          <a:bodyPr>
            <a:normAutofit/>
          </a:bodyPr>
          <a:lstStyle/>
          <a:p>
            <a:pPr marL="0" indent="0">
              <a:buNone/>
            </a:pPr>
            <a:r>
              <a:rPr lang="en-US" sz="2800" dirty="0" smtClean="0"/>
              <a:t>3+ pages of responses</a:t>
            </a:r>
          </a:p>
          <a:p>
            <a:pPr marL="0" indent="0">
              <a:buNone/>
            </a:pPr>
            <a:r>
              <a:rPr lang="en-US" u="sng" dirty="0" smtClean="0"/>
              <a:t>Most frequent responses</a:t>
            </a:r>
          </a:p>
          <a:p>
            <a:pPr marL="514350" indent="-514350">
              <a:buFont typeface="+mj-lt"/>
              <a:buAutoNum type="arabicPeriod"/>
            </a:pPr>
            <a:r>
              <a:rPr lang="en-US" sz="2800" b="1" dirty="0">
                <a:solidFill>
                  <a:srgbClr val="FF0000"/>
                </a:solidFill>
              </a:rPr>
              <a:t>EXCELLENCE</a:t>
            </a:r>
            <a:r>
              <a:rPr lang="en-US" sz="2800" dirty="0">
                <a:solidFill>
                  <a:srgbClr val="FF0000"/>
                </a:solidFill>
              </a:rPr>
              <a:t> of scholarship, environment, colleagues, staff, institution</a:t>
            </a:r>
          </a:p>
          <a:p>
            <a:pPr marL="514350" indent="-514350">
              <a:buFont typeface="+mj-lt"/>
              <a:buAutoNum type="arabicPeriod"/>
            </a:pPr>
            <a:r>
              <a:rPr lang="en-US" sz="2800" b="1" dirty="0" smtClean="0">
                <a:solidFill>
                  <a:srgbClr val="FF0000"/>
                </a:solidFill>
              </a:rPr>
              <a:t>COLLEGIATLITY </a:t>
            </a:r>
            <a:endParaRPr lang="en-US" sz="2800" dirty="0" smtClean="0">
              <a:solidFill>
                <a:srgbClr val="FF0000"/>
              </a:solidFill>
            </a:endParaRPr>
          </a:p>
          <a:p>
            <a:pPr marL="514350" indent="-514350">
              <a:buFont typeface="+mj-lt"/>
              <a:buAutoNum type="arabicPeriod"/>
            </a:pPr>
            <a:r>
              <a:rPr lang="en-US" sz="2800" b="1" dirty="0" smtClean="0">
                <a:solidFill>
                  <a:srgbClr val="FF0000"/>
                </a:solidFill>
              </a:rPr>
              <a:t>COLLABORATION </a:t>
            </a:r>
            <a:r>
              <a:rPr lang="en-US" sz="2800" dirty="0" smtClean="0">
                <a:solidFill>
                  <a:srgbClr val="FF0000"/>
                </a:solidFill>
              </a:rPr>
              <a:t>&amp;</a:t>
            </a:r>
            <a:r>
              <a:rPr lang="en-US" sz="2800" b="1" dirty="0" smtClean="0">
                <a:solidFill>
                  <a:srgbClr val="FF0000"/>
                </a:solidFill>
              </a:rPr>
              <a:t> </a:t>
            </a:r>
            <a:r>
              <a:rPr lang="en-US" sz="2800" dirty="0" smtClean="0">
                <a:solidFill>
                  <a:srgbClr val="FF0000"/>
                </a:solidFill>
              </a:rPr>
              <a:t>collaborative environment</a:t>
            </a:r>
          </a:p>
          <a:p>
            <a:pPr marL="514350" indent="-514350">
              <a:buFont typeface="+mj-lt"/>
              <a:buAutoNum type="arabicPeriod"/>
            </a:pPr>
            <a:r>
              <a:rPr lang="en-US" sz="2800" b="1" dirty="0" smtClean="0">
                <a:solidFill>
                  <a:srgbClr val="FF0000"/>
                </a:solidFill>
              </a:rPr>
              <a:t>RESEARCH</a:t>
            </a:r>
            <a:r>
              <a:rPr lang="en-US" sz="2800" dirty="0" smtClean="0">
                <a:solidFill>
                  <a:srgbClr val="FF0000"/>
                </a:solidFill>
              </a:rPr>
              <a:t> opportunities</a:t>
            </a:r>
            <a:endParaRPr lang="en-US" sz="2800" b="1" dirty="0" smtClean="0">
              <a:solidFill>
                <a:srgbClr val="FF0000"/>
              </a:solidFill>
            </a:endParaRPr>
          </a:p>
          <a:p>
            <a:pPr marL="514350" indent="-514350">
              <a:buFont typeface="+mj-lt"/>
              <a:buAutoNum type="arabicPeriod"/>
            </a:pPr>
            <a:r>
              <a:rPr lang="en-US" sz="2800" b="1" dirty="0" smtClean="0">
                <a:solidFill>
                  <a:srgbClr val="FF0000"/>
                </a:solidFill>
              </a:rPr>
              <a:t>LEADERSHIP </a:t>
            </a:r>
            <a:r>
              <a:rPr lang="en-US" sz="2800" dirty="0" smtClean="0">
                <a:solidFill>
                  <a:srgbClr val="FF0000"/>
                </a:solidFill>
              </a:rPr>
              <a:t>quality &amp; support</a:t>
            </a:r>
          </a:p>
          <a:p>
            <a:pPr marL="514350" indent="-514350">
              <a:buFont typeface="+mj-lt"/>
              <a:buAutoNum type="arabicPeriod"/>
            </a:pPr>
            <a:r>
              <a:rPr lang="en-US" sz="2800" b="1" dirty="0" smtClean="0">
                <a:solidFill>
                  <a:srgbClr val="FF0000"/>
                </a:solidFill>
              </a:rPr>
              <a:t>INTELLECTUAL </a:t>
            </a:r>
            <a:r>
              <a:rPr lang="en-US" sz="2800" dirty="0" smtClean="0">
                <a:solidFill>
                  <a:srgbClr val="FF0000"/>
                </a:solidFill>
              </a:rPr>
              <a:t>stimulation</a:t>
            </a:r>
            <a:endParaRPr lang="en-US" sz="2800" b="1" dirty="0" smtClean="0">
              <a:solidFill>
                <a:srgbClr val="FF0000"/>
              </a:solidFill>
            </a:endParaRPr>
          </a:p>
          <a:p>
            <a:pPr marL="514350" indent="-514350">
              <a:buFont typeface="+mj-lt"/>
              <a:buAutoNum type="arabicPeriod"/>
            </a:pPr>
            <a:endParaRPr lang="en-US" sz="2800" dirty="0" smtClean="0">
              <a:solidFill>
                <a:srgbClr val="FF0000"/>
              </a:solidFill>
            </a:endParaRPr>
          </a:p>
          <a:p>
            <a:pPr marL="514350" indent="-514350">
              <a:buFont typeface="+mj-lt"/>
              <a:buAutoNum type="arabicPeriod"/>
            </a:pPr>
            <a:endParaRPr lang="en-US" sz="2800" b="1" dirty="0">
              <a:solidFill>
                <a:srgbClr val="FF0000"/>
              </a:solidFill>
            </a:endParaRPr>
          </a:p>
        </p:txBody>
      </p:sp>
    </p:spTree>
    <p:extLst>
      <p:ext uri="{BB962C8B-B14F-4D97-AF65-F5344CB8AC3E}">
        <p14:creationId xmlns:p14="http://schemas.microsoft.com/office/powerpoint/2010/main" val="3866907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accent1">
                    <a:lumMod val="50000"/>
                  </a:schemeClr>
                </a:solidFill>
              </a:rPr>
              <a:t>Faculty Survey Detail Reports are available here:</a:t>
            </a:r>
            <a:br>
              <a:rPr lang="en-US" sz="3600" dirty="0" smtClean="0">
                <a:solidFill>
                  <a:schemeClr val="accent1">
                    <a:lumMod val="50000"/>
                  </a:schemeClr>
                </a:solidFill>
              </a:rPr>
            </a:br>
            <a:endParaRPr lang="en-US" sz="3600" dirty="0">
              <a:solidFill>
                <a:schemeClr val="accent1">
                  <a:lumMod val="50000"/>
                </a:schemeClr>
              </a:solidFill>
            </a:endParaRPr>
          </a:p>
        </p:txBody>
      </p:sp>
      <p:pic>
        <p:nvPicPr>
          <p:cNvPr id="5" name="Picture 4"/>
          <p:cNvPicPr>
            <a:picLocks noChangeAspect="1"/>
          </p:cNvPicPr>
          <p:nvPr/>
        </p:nvPicPr>
        <p:blipFill>
          <a:blip r:embed="rId2"/>
          <a:stretch>
            <a:fillRect/>
          </a:stretch>
        </p:blipFill>
        <p:spPr>
          <a:xfrm>
            <a:off x="2915438" y="1216057"/>
            <a:ext cx="4954124" cy="5045304"/>
          </a:xfrm>
          <a:prstGeom prst="rect">
            <a:avLst/>
          </a:prstGeom>
        </p:spPr>
      </p:pic>
      <p:sp>
        <p:nvSpPr>
          <p:cNvPr id="4" name="Oval 3"/>
          <p:cNvSpPr/>
          <p:nvPr/>
        </p:nvSpPr>
        <p:spPr>
          <a:xfrm>
            <a:off x="2915437" y="5874866"/>
            <a:ext cx="3616555" cy="622169"/>
          </a:xfrm>
          <a:prstGeom prst="ellipse">
            <a:avLst/>
          </a:prstGeom>
          <a:solidFill>
            <a:schemeClr val="accent1">
              <a:alpha val="7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531994" y="6497033"/>
            <a:ext cx="5345783" cy="307777"/>
          </a:xfrm>
          <a:prstGeom prst="rect">
            <a:avLst/>
          </a:prstGeom>
          <a:noFill/>
        </p:spPr>
        <p:txBody>
          <a:bodyPr wrap="square" rtlCol="0">
            <a:spAutoFit/>
          </a:bodyPr>
          <a:lstStyle/>
          <a:p>
            <a:r>
              <a:rPr lang="en-US" sz="1400" dirty="0" smtClean="0"/>
              <a:t>Analysis by Institutional Research &amp; Analysis, Washington University</a:t>
            </a:r>
            <a:endParaRPr lang="en-US" sz="1400" dirty="0"/>
          </a:p>
        </p:txBody>
      </p:sp>
    </p:spTree>
    <p:extLst>
      <p:ext uri="{BB962C8B-B14F-4D97-AF65-F5344CB8AC3E}">
        <p14:creationId xmlns:p14="http://schemas.microsoft.com/office/powerpoint/2010/main" val="28109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184842855"/>
              </p:ext>
            </p:extLst>
          </p:nvPr>
        </p:nvGraphicFramePr>
        <p:xfrm>
          <a:off x="1173021" y="1810327"/>
          <a:ext cx="10233891" cy="3841866"/>
        </p:xfrm>
        <a:graphic>
          <a:graphicData uri="http://schemas.openxmlformats.org/drawingml/2006/table">
            <a:tbl>
              <a:tblPr firstRow="1" bandRow="1">
                <a:tableStyleId>{5C22544A-7EE6-4342-B048-85BDC9FD1C3A}</a:tableStyleId>
              </a:tblPr>
              <a:tblGrid>
                <a:gridCol w="4157519"/>
                <a:gridCol w="1599045"/>
                <a:gridCol w="1385839"/>
                <a:gridCol w="1599045"/>
                <a:gridCol w="1492443"/>
              </a:tblGrid>
              <a:tr h="398375">
                <a:tc>
                  <a:txBody>
                    <a:bodyPr/>
                    <a:lstStyle/>
                    <a:p>
                      <a:pPr algn="ctr"/>
                      <a:endParaRPr lang="en-US" dirty="0"/>
                    </a:p>
                  </a:txBody>
                  <a:tcPr marL="121920" marR="121920"/>
                </a:tc>
                <a:tc>
                  <a:txBody>
                    <a:bodyPr/>
                    <a:lstStyle/>
                    <a:p>
                      <a:pPr algn="ctr"/>
                      <a:r>
                        <a:rPr lang="en-US" dirty="0" smtClean="0"/>
                        <a:t>2001 (%)</a:t>
                      </a:r>
                      <a:endParaRPr lang="en-US" dirty="0"/>
                    </a:p>
                  </a:txBody>
                  <a:tcPr marL="121920" marR="121920"/>
                </a:tc>
                <a:tc>
                  <a:txBody>
                    <a:bodyPr/>
                    <a:lstStyle/>
                    <a:p>
                      <a:pPr algn="ctr"/>
                      <a:r>
                        <a:rPr lang="en-US" dirty="0" smtClean="0"/>
                        <a:t>2006 (%)</a:t>
                      </a:r>
                      <a:endParaRPr lang="en-US" dirty="0"/>
                    </a:p>
                  </a:txBody>
                  <a:tcPr marL="121920" marR="121920"/>
                </a:tc>
                <a:tc>
                  <a:txBody>
                    <a:bodyPr/>
                    <a:lstStyle/>
                    <a:p>
                      <a:pPr algn="ctr"/>
                      <a:r>
                        <a:rPr lang="en-US" dirty="0" smtClean="0"/>
                        <a:t>2011 (%)</a:t>
                      </a:r>
                      <a:endParaRPr lang="en-US" dirty="0"/>
                    </a:p>
                  </a:txBody>
                  <a:tcPr marL="121920" marR="121920"/>
                </a:tc>
                <a:tc>
                  <a:txBody>
                    <a:bodyPr/>
                    <a:lstStyle/>
                    <a:p>
                      <a:pPr algn="ctr"/>
                      <a:r>
                        <a:rPr lang="en-US" dirty="0" smtClean="0"/>
                        <a:t>2016 (%)</a:t>
                      </a:r>
                      <a:endParaRPr lang="en-US" dirty="0"/>
                    </a:p>
                  </a:txBody>
                  <a:tcPr marL="121920" marR="121920"/>
                </a:tc>
              </a:tr>
              <a:tr h="982295">
                <a:tc>
                  <a:txBody>
                    <a:bodyPr/>
                    <a:lstStyle/>
                    <a:p>
                      <a:r>
                        <a:rPr lang="en-US" dirty="0" smtClean="0"/>
                        <a:t>Investigator Track</a:t>
                      </a:r>
                    </a:p>
                    <a:p>
                      <a:r>
                        <a:rPr lang="en-US" dirty="0" smtClean="0"/>
                        <a:t>Clinician Track</a:t>
                      </a:r>
                    </a:p>
                    <a:p>
                      <a:r>
                        <a:rPr lang="en-US" dirty="0" smtClean="0"/>
                        <a:t>Research Track</a:t>
                      </a:r>
                      <a:endParaRPr lang="en-US" dirty="0"/>
                    </a:p>
                  </a:txBody>
                  <a:tcPr marL="121920" marR="121920"/>
                </a:tc>
                <a:tc>
                  <a:txBody>
                    <a:bodyPr/>
                    <a:lstStyle/>
                    <a:p>
                      <a:pPr algn="r"/>
                      <a:r>
                        <a:rPr lang="en-US" dirty="0" smtClean="0"/>
                        <a:t>840 (61)</a:t>
                      </a:r>
                    </a:p>
                    <a:p>
                      <a:pPr algn="r"/>
                      <a:r>
                        <a:rPr lang="en-US" dirty="0" smtClean="0"/>
                        <a:t>348 (25)</a:t>
                      </a:r>
                    </a:p>
                    <a:p>
                      <a:pPr algn="r"/>
                      <a:r>
                        <a:rPr lang="en-US" dirty="0" smtClean="0"/>
                        <a:t>198 (14)</a:t>
                      </a:r>
                      <a:endParaRPr lang="en-US" dirty="0"/>
                    </a:p>
                  </a:txBody>
                  <a:tcPr marL="121920" marR="121920"/>
                </a:tc>
                <a:tc>
                  <a:txBody>
                    <a:bodyPr/>
                    <a:lstStyle/>
                    <a:p>
                      <a:pPr algn="r"/>
                      <a:r>
                        <a:rPr lang="en-US" dirty="0" smtClean="0"/>
                        <a:t>777(48)</a:t>
                      </a:r>
                    </a:p>
                    <a:p>
                      <a:pPr algn="r"/>
                      <a:r>
                        <a:rPr lang="en-US" dirty="0" smtClean="0"/>
                        <a:t>566 (35)</a:t>
                      </a:r>
                    </a:p>
                    <a:p>
                      <a:pPr algn="r"/>
                      <a:r>
                        <a:rPr lang="en-US" dirty="0" smtClean="0"/>
                        <a:t>274</a:t>
                      </a:r>
                      <a:r>
                        <a:rPr lang="en-US" baseline="0" dirty="0" smtClean="0"/>
                        <a:t> (17)</a:t>
                      </a:r>
                      <a:endParaRPr lang="en-US" dirty="0"/>
                    </a:p>
                  </a:txBody>
                  <a:tcPr marL="121920" marR="121920"/>
                </a:tc>
                <a:tc>
                  <a:txBody>
                    <a:bodyPr/>
                    <a:lstStyle/>
                    <a:p>
                      <a:pPr algn="r"/>
                      <a:r>
                        <a:rPr lang="en-US" dirty="0" smtClean="0"/>
                        <a:t>688 (37)</a:t>
                      </a:r>
                    </a:p>
                    <a:p>
                      <a:pPr algn="r"/>
                      <a:r>
                        <a:rPr lang="en-US" dirty="0" smtClean="0"/>
                        <a:t>884 (47)</a:t>
                      </a:r>
                    </a:p>
                    <a:p>
                      <a:pPr algn="r"/>
                      <a:r>
                        <a:rPr lang="en-US" dirty="0" smtClean="0"/>
                        <a:t>295 (16)</a:t>
                      </a:r>
                      <a:endParaRPr lang="en-US" dirty="0"/>
                    </a:p>
                  </a:txBody>
                  <a:tcPr marL="121920" marR="121920"/>
                </a:tc>
                <a:tc>
                  <a:txBody>
                    <a:bodyPr/>
                    <a:lstStyle/>
                    <a:p>
                      <a:pPr algn="r"/>
                      <a:r>
                        <a:rPr lang="en-US" dirty="0" smtClean="0"/>
                        <a:t>661 (32)</a:t>
                      </a:r>
                    </a:p>
                    <a:p>
                      <a:pPr algn="r"/>
                      <a:r>
                        <a:rPr lang="en-US" dirty="0" smtClean="0"/>
                        <a:t>1111 (53)</a:t>
                      </a:r>
                    </a:p>
                    <a:p>
                      <a:pPr algn="r"/>
                      <a:r>
                        <a:rPr lang="en-US" dirty="0" smtClean="0"/>
                        <a:t>318 (15)</a:t>
                      </a:r>
                      <a:endParaRPr lang="en-US" dirty="0"/>
                    </a:p>
                  </a:txBody>
                  <a:tcPr marL="121920" marR="121920"/>
                </a:tc>
              </a:tr>
              <a:tr h="398375">
                <a:tc>
                  <a:txBody>
                    <a:bodyPr/>
                    <a:lstStyle/>
                    <a:p>
                      <a:pPr algn="r"/>
                      <a:r>
                        <a:rPr lang="en-US" dirty="0" smtClean="0"/>
                        <a:t>Total Faculty</a:t>
                      </a:r>
                      <a:endParaRPr lang="en-US" dirty="0"/>
                    </a:p>
                  </a:txBody>
                  <a:tcPr marL="121920" marR="121920"/>
                </a:tc>
                <a:tc>
                  <a:txBody>
                    <a:bodyPr/>
                    <a:lstStyle/>
                    <a:p>
                      <a:pPr algn="r"/>
                      <a:r>
                        <a:rPr lang="en-US" dirty="0" smtClean="0"/>
                        <a:t>1386</a:t>
                      </a:r>
                      <a:endParaRPr lang="en-US" dirty="0"/>
                    </a:p>
                  </a:txBody>
                  <a:tcPr marL="121920" marR="121920"/>
                </a:tc>
                <a:tc>
                  <a:txBody>
                    <a:bodyPr/>
                    <a:lstStyle/>
                    <a:p>
                      <a:pPr algn="r"/>
                      <a:r>
                        <a:rPr lang="en-US" dirty="0" smtClean="0"/>
                        <a:t>1617</a:t>
                      </a:r>
                      <a:endParaRPr lang="en-US" dirty="0"/>
                    </a:p>
                  </a:txBody>
                  <a:tcPr marL="121920" marR="121920"/>
                </a:tc>
                <a:tc>
                  <a:txBody>
                    <a:bodyPr/>
                    <a:lstStyle/>
                    <a:p>
                      <a:pPr algn="r"/>
                      <a:r>
                        <a:rPr lang="en-US" dirty="0" smtClean="0"/>
                        <a:t>1867</a:t>
                      </a:r>
                      <a:endParaRPr lang="en-US" dirty="0"/>
                    </a:p>
                  </a:txBody>
                  <a:tcPr marL="121920" marR="121920"/>
                </a:tc>
                <a:tc>
                  <a:txBody>
                    <a:bodyPr/>
                    <a:lstStyle/>
                    <a:p>
                      <a:pPr algn="r"/>
                      <a:r>
                        <a:rPr lang="en-US" dirty="0" smtClean="0"/>
                        <a:t>2090</a:t>
                      </a:r>
                      <a:endParaRPr lang="en-US" dirty="0"/>
                    </a:p>
                  </a:txBody>
                  <a:tcPr marL="121920" marR="121920"/>
                </a:tc>
              </a:tr>
              <a:tr h="687607">
                <a:tc>
                  <a:txBody>
                    <a:bodyPr/>
                    <a:lstStyle/>
                    <a:p>
                      <a:r>
                        <a:rPr lang="en-US" dirty="0" smtClean="0"/>
                        <a:t>Women</a:t>
                      </a:r>
                    </a:p>
                    <a:p>
                      <a:r>
                        <a:rPr lang="en-US" dirty="0" smtClean="0"/>
                        <a:t>Women as %</a:t>
                      </a:r>
                      <a:endParaRPr lang="en-US" dirty="0"/>
                    </a:p>
                  </a:txBody>
                  <a:tcPr marL="121920" marR="121920"/>
                </a:tc>
                <a:tc>
                  <a:txBody>
                    <a:bodyPr/>
                    <a:lstStyle/>
                    <a:p>
                      <a:pPr algn="r"/>
                      <a:r>
                        <a:rPr lang="en-US" dirty="0" smtClean="0"/>
                        <a:t>381</a:t>
                      </a:r>
                    </a:p>
                    <a:p>
                      <a:pPr algn="r"/>
                      <a:r>
                        <a:rPr lang="en-US" dirty="0" smtClean="0"/>
                        <a:t>27%</a:t>
                      </a:r>
                      <a:endParaRPr lang="en-US" dirty="0"/>
                    </a:p>
                  </a:txBody>
                  <a:tcPr marL="121920" marR="121920"/>
                </a:tc>
                <a:tc>
                  <a:txBody>
                    <a:bodyPr/>
                    <a:lstStyle/>
                    <a:p>
                      <a:pPr algn="r"/>
                      <a:r>
                        <a:rPr lang="en-US" dirty="0" smtClean="0"/>
                        <a:t>480</a:t>
                      </a:r>
                    </a:p>
                    <a:p>
                      <a:pPr algn="r"/>
                      <a:r>
                        <a:rPr lang="en-US" dirty="0" smtClean="0"/>
                        <a:t>30%</a:t>
                      </a:r>
                      <a:endParaRPr lang="en-US" dirty="0"/>
                    </a:p>
                  </a:txBody>
                  <a:tcPr marL="121920" marR="121920"/>
                </a:tc>
                <a:tc>
                  <a:txBody>
                    <a:bodyPr/>
                    <a:lstStyle/>
                    <a:p>
                      <a:pPr algn="r"/>
                      <a:r>
                        <a:rPr lang="en-US" dirty="0" smtClean="0"/>
                        <a:t>638</a:t>
                      </a:r>
                    </a:p>
                    <a:p>
                      <a:pPr algn="r"/>
                      <a:r>
                        <a:rPr lang="en-US" dirty="0" smtClean="0"/>
                        <a:t>34%</a:t>
                      </a:r>
                      <a:endParaRPr lang="en-US" dirty="0"/>
                    </a:p>
                  </a:txBody>
                  <a:tcPr marL="121920" marR="121920"/>
                </a:tc>
                <a:tc>
                  <a:txBody>
                    <a:bodyPr/>
                    <a:lstStyle/>
                    <a:p>
                      <a:pPr algn="r"/>
                      <a:r>
                        <a:rPr lang="en-US" dirty="0" smtClean="0"/>
                        <a:t>777</a:t>
                      </a:r>
                    </a:p>
                    <a:p>
                      <a:pPr algn="r"/>
                      <a:r>
                        <a:rPr lang="en-US" dirty="0" smtClean="0"/>
                        <a:t>37%</a:t>
                      </a:r>
                      <a:endParaRPr lang="en-US" dirty="0"/>
                    </a:p>
                  </a:txBody>
                  <a:tcPr marL="121920" marR="121920"/>
                </a:tc>
              </a:tr>
              <a:tr h="687607">
                <a:tc>
                  <a:txBody>
                    <a:bodyPr/>
                    <a:lstStyle/>
                    <a:p>
                      <a:r>
                        <a:rPr lang="en-US" dirty="0" smtClean="0"/>
                        <a:t>Men</a:t>
                      </a:r>
                    </a:p>
                    <a:p>
                      <a:r>
                        <a:rPr lang="en-US" dirty="0" smtClean="0"/>
                        <a:t>Men as %</a:t>
                      </a:r>
                      <a:endParaRPr lang="en-US" dirty="0"/>
                    </a:p>
                  </a:txBody>
                  <a:tcPr marL="121920" marR="121920"/>
                </a:tc>
                <a:tc>
                  <a:txBody>
                    <a:bodyPr/>
                    <a:lstStyle/>
                    <a:p>
                      <a:pPr algn="r"/>
                      <a:r>
                        <a:rPr lang="en-US" dirty="0" smtClean="0"/>
                        <a:t>1005</a:t>
                      </a:r>
                    </a:p>
                    <a:p>
                      <a:pPr algn="r"/>
                      <a:r>
                        <a:rPr lang="en-US" dirty="0" smtClean="0"/>
                        <a:t>73%</a:t>
                      </a:r>
                      <a:endParaRPr lang="en-US" dirty="0"/>
                    </a:p>
                  </a:txBody>
                  <a:tcPr marL="121920" marR="121920"/>
                </a:tc>
                <a:tc>
                  <a:txBody>
                    <a:bodyPr/>
                    <a:lstStyle/>
                    <a:p>
                      <a:pPr algn="r"/>
                      <a:r>
                        <a:rPr lang="en-US" dirty="0" smtClean="0"/>
                        <a:t>1137</a:t>
                      </a:r>
                    </a:p>
                    <a:p>
                      <a:pPr algn="r"/>
                      <a:r>
                        <a:rPr lang="en-US" dirty="0" smtClean="0"/>
                        <a:t>70%</a:t>
                      </a:r>
                      <a:endParaRPr lang="en-US" dirty="0"/>
                    </a:p>
                  </a:txBody>
                  <a:tcPr marL="121920" marR="121920"/>
                </a:tc>
                <a:tc>
                  <a:txBody>
                    <a:bodyPr/>
                    <a:lstStyle/>
                    <a:p>
                      <a:pPr algn="r"/>
                      <a:r>
                        <a:rPr lang="en-US" dirty="0" smtClean="0"/>
                        <a:t>1229</a:t>
                      </a:r>
                    </a:p>
                    <a:p>
                      <a:pPr algn="r"/>
                      <a:r>
                        <a:rPr lang="en-US" dirty="0" smtClean="0"/>
                        <a:t>66%</a:t>
                      </a:r>
                      <a:endParaRPr lang="en-US" dirty="0"/>
                    </a:p>
                  </a:txBody>
                  <a:tcPr marL="121920" marR="121920"/>
                </a:tc>
                <a:tc>
                  <a:txBody>
                    <a:bodyPr/>
                    <a:lstStyle/>
                    <a:p>
                      <a:pPr algn="r"/>
                      <a:r>
                        <a:rPr lang="en-US" dirty="0" smtClean="0"/>
                        <a:t>1313</a:t>
                      </a:r>
                    </a:p>
                    <a:p>
                      <a:pPr algn="r"/>
                      <a:r>
                        <a:rPr lang="en-US" dirty="0" smtClean="0"/>
                        <a:t>63%</a:t>
                      </a:r>
                      <a:endParaRPr lang="en-US" dirty="0"/>
                    </a:p>
                  </a:txBody>
                  <a:tcPr marL="121920" marR="121920"/>
                </a:tc>
              </a:tr>
              <a:tr h="687607">
                <a:tc>
                  <a:txBody>
                    <a:bodyPr/>
                    <a:lstStyle/>
                    <a:p>
                      <a:r>
                        <a:rPr lang="en-US" dirty="0" smtClean="0"/>
                        <a:t>Underrepresented Minorities</a:t>
                      </a:r>
                    </a:p>
                    <a:p>
                      <a:r>
                        <a:rPr lang="en-US" dirty="0" smtClean="0"/>
                        <a:t>URM as %</a:t>
                      </a:r>
                      <a:endParaRPr lang="en-US" dirty="0"/>
                    </a:p>
                  </a:txBody>
                  <a:tcPr marL="121920" marR="121920"/>
                </a:tc>
                <a:tc>
                  <a:txBody>
                    <a:bodyPr/>
                    <a:lstStyle/>
                    <a:p>
                      <a:pPr algn="r"/>
                      <a:r>
                        <a:rPr lang="en-US" dirty="0" smtClean="0"/>
                        <a:t>53</a:t>
                      </a:r>
                    </a:p>
                    <a:p>
                      <a:pPr algn="r"/>
                      <a:r>
                        <a:rPr lang="en-US" dirty="0" smtClean="0"/>
                        <a:t>4%</a:t>
                      </a:r>
                      <a:endParaRPr lang="en-US" dirty="0"/>
                    </a:p>
                  </a:txBody>
                  <a:tcPr marL="121920" marR="121920"/>
                </a:tc>
                <a:tc>
                  <a:txBody>
                    <a:bodyPr/>
                    <a:lstStyle/>
                    <a:p>
                      <a:pPr algn="r"/>
                      <a:r>
                        <a:rPr lang="en-US" dirty="0" smtClean="0"/>
                        <a:t>58</a:t>
                      </a:r>
                    </a:p>
                    <a:p>
                      <a:pPr algn="r"/>
                      <a:r>
                        <a:rPr lang="en-US" dirty="0" smtClean="0"/>
                        <a:t>4%</a:t>
                      </a:r>
                      <a:endParaRPr lang="en-US" dirty="0"/>
                    </a:p>
                  </a:txBody>
                  <a:tcPr marL="121920" marR="121920"/>
                </a:tc>
                <a:tc>
                  <a:txBody>
                    <a:bodyPr/>
                    <a:lstStyle/>
                    <a:p>
                      <a:pPr algn="r"/>
                      <a:r>
                        <a:rPr lang="en-US" dirty="0" smtClean="0"/>
                        <a:t>89</a:t>
                      </a:r>
                    </a:p>
                    <a:p>
                      <a:pPr algn="r"/>
                      <a:r>
                        <a:rPr lang="en-US" dirty="0" smtClean="0"/>
                        <a:t>5%</a:t>
                      </a:r>
                      <a:endParaRPr lang="en-US" dirty="0"/>
                    </a:p>
                  </a:txBody>
                  <a:tcPr marL="121920" marR="121920"/>
                </a:tc>
                <a:tc>
                  <a:txBody>
                    <a:bodyPr/>
                    <a:lstStyle/>
                    <a:p>
                      <a:pPr algn="r"/>
                      <a:r>
                        <a:rPr lang="en-US" dirty="0" smtClean="0"/>
                        <a:t>119</a:t>
                      </a:r>
                    </a:p>
                    <a:p>
                      <a:pPr algn="r"/>
                      <a:r>
                        <a:rPr lang="en-US" dirty="0" smtClean="0"/>
                        <a:t>6%</a:t>
                      </a:r>
                      <a:endParaRPr lang="en-US" dirty="0"/>
                    </a:p>
                  </a:txBody>
                  <a:tcPr marL="121920" marR="121920"/>
                </a:tc>
              </a:tr>
            </a:tbl>
          </a:graphicData>
        </a:graphic>
      </p:graphicFrame>
      <p:sp>
        <p:nvSpPr>
          <p:cNvPr id="5" name="TextBox 4"/>
          <p:cNvSpPr txBox="1"/>
          <p:nvPr/>
        </p:nvSpPr>
        <p:spPr>
          <a:xfrm>
            <a:off x="2724728" y="571147"/>
            <a:ext cx="7185891" cy="461665"/>
          </a:xfrm>
          <a:prstGeom prst="rect">
            <a:avLst/>
          </a:prstGeom>
          <a:noFill/>
        </p:spPr>
        <p:txBody>
          <a:bodyPr wrap="square" rtlCol="0">
            <a:spAutoFit/>
          </a:bodyPr>
          <a:lstStyle/>
          <a:p>
            <a:pPr algn="ctr"/>
            <a:r>
              <a:rPr lang="en-US" sz="2400" dirty="0" smtClean="0"/>
              <a:t>Washington University School of Medicine Trends</a:t>
            </a:r>
            <a:endParaRPr lang="en-US" sz="2400" dirty="0"/>
          </a:p>
        </p:txBody>
      </p:sp>
    </p:spTree>
    <p:extLst>
      <p:ext uri="{BB962C8B-B14F-4D97-AF65-F5344CB8AC3E}">
        <p14:creationId xmlns:p14="http://schemas.microsoft.com/office/powerpoint/2010/main" val="1040938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0159017"/>
              </p:ext>
            </p:extLst>
          </p:nvPr>
        </p:nvGraphicFramePr>
        <p:xfrm>
          <a:off x="2032000" y="1397000"/>
          <a:ext cx="8128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540000" y="685804"/>
            <a:ext cx="7213600" cy="461665"/>
          </a:xfrm>
          <a:prstGeom prst="rect">
            <a:avLst/>
          </a:prstGeom>
          <a:noFill/>
        </p:spPr>
        <p:txBody>
          <a:bodyPr wrap="square" rtlCol="0">
            <a:spAutoFit/>
          </a:bodyPr>
          <a:lstStyle/>
          <a:p>
            <a:r>
              <a:rPr lang="en-US" sz="2400" dirty="0" smtClean="0"/>
              <a:t>Percentage of Women by Track at WUSM</a:t>
            </a:r>
            <a:endParaRPr lang="en-US" sz="2400" dirty="0"/>
          </a:p>
        </p:txBody>
      </p:sp>
    </p:spTree>
    <p:extLst>
      <p:ext uri="{BB962C8B-B14F-4D97-AF65-F5344CB8AC3E}">
        <p14:creationId xmlns:p14="http://schemas.microsoft.com/office/powerpoint/2010/main" val="579753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Chart 2"/>
          <p:cNvGraphicFramePr>
            <a:graphicFrameLocks/>
          </p:cNvGraphicFramePr>
          <p:nvPr>
            <p:extLst>
              <p:ext uri="{D42A27DB-BD31-4B8C-83A1-F6EECF244321}">
                <p14:modId xmlns:p14="http://schemas.microsoft.com/office/powerpoint/2010/main" val="3157619333"/>
              </p:ext>
            </p:extLst>
          </p:nvPr>
        </p:nvGraphicFramePr>
        <p:xfrm>
          <a:off x="1930401" y="457200"/>
          <a:ext cx="8517467" cy="5881688"/>
        </p:xfrm>
        <a:graphic>
          <a:graphicData uri="http://schemas.openxmlformats.org/presentationml/2006/ole">
            <mc:AlternateContent xmlns:mc="http://schemas.openxmlformats.org/markup-compatibility/2006">
              <mc:Choice xmlns:v="urn:schemas-microsoft-com:vml" Requires="v">
                <p:oleObj spid="_x0000_s2063" name="Worksheet" r:id="rId4" imgW="5895922" imgH="5372190" progId="Excel.Sheet.8">
                  <p:embed/>
                </p:oleObj>
              </mc:Choice>
              <mc:Fallback>
                <p:oleObj name="Worksheet" r:id="rId4" imgW="5895922" imgH="5372190" progId="Excel.Sheet.8">
                  <p:embed/>
                  <p:pic>
                    <p:nvPicPr>
                      <p:cNvPr id="0" name=""/>
                      <p:cNvPicPr>
                        <a:picLocks noChangeArrowheads="1"/>
                      </p:cNvPicPr>
                      <p:nvPr/>
                    </p:nvPicPr>
                    <p:blipFill>
                      <a:blip r:embed="rId5"/>
                      <a:srcRect/>
                      <a:stretch>
                        <a:fillRect/>
                      </a:stretch>
                    </p:blipFill>
                    <p:spPr bwMode="auto">
                      <a:xfrm>
                        <a:off x="1930401" y="457200"/>
                        <a:ext cx="8517467" cy="5881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2814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3450439235"/>
              </p:ext>
            </p:extLst>
          </p:nvPr>
        </p:nvGraphicFramePr>
        <p:xfrm>
          <a:off x="1320800" y="1397000"/>
          <a:ext cx="9855200" cy="4699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3251200" y="377439"/>
            <a:ext cx="5588000" cy="369332"/>
          </a:xfrm>
          <a:prstGeom prst="rect">
            <a:avLst/>
          </a:prstGeom>
          <a:noFill/>
        </p:spPr>
        <p:txBody>
          <a:bodyPr wrap="square" rtlCol="0">
            <a:spAutoFit/>
          </a:bodyPr>
          <a:lstStyle/>
          <a:p>
            <a:r>
              <a:rPr lang="en-US" dirty="0" smtClean="0"/>
              <a:t>Figure 2. WUSM Faculty by Gender - 2016</a:t>
            </a:r>
            <a:endParaRPr lang="en-US" dirty="0"/>
          </a:p>
        </p:txBody>
      </p:sp>
    </p:spTree>
    <p:extLst>
      <p:ext uri="{BB962C8B-B14F-4D97-AF65-F5344CB8AC3E}">
        <p14:creationId xmlns:p14="http://schemas.microsoft.com/office/powerpoint/2010/main" val="943450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1967349"/>
            <a:ext cx="8829964" cy="1542617"/>
          </a:xfrm>
        </p:spPr>
        <p:txBody>
          <a:bodyPr>
            <a:normAutofit fontScale="90000"/>
          </a:bodyPr>
          <a:lstStyle/>
          <a:p>
            <a:r>
              <a:rPr lang="en-US" sz="4800" dirty="0" smtClean="0">
                <a:solidFill>
                  <a:schemeClr val="accent1">
                    <a:lumMod val="50000"/>
                  </a:schemeClr>
                </a:solidFill>
              </a:rPr>
              <a:t>WU 2015 Faculty Work Life Survey Medical Campus Results</a:t>
            </a:r>
            <a:endParaRPr lang="en-US" sz="4800" dirty="0">
              <a:solidFill>
                <a:schemeClr val="accent1">
                  <a:lumMod val="50000"/>
                </a:schemeClr>
              </a:solidFill>
            </a:endParaRPr>
          </a:p>
        </p:txBody>
      </p:sp>
      <p:sp>
        <p:nvSpPr>
          <p:cNvPr id="3" name="Subtitle 2"/>
          <p:cNvSpPr>
            <a:spLocks noGrp="1"/>
          </p:cNvSpPr>
          <p:nvPr>
            <p:ph type="subTitle" idx="1"/>
          </p:nvPr>
        </p:nvSpPr>
        <p:spPr>
          <a:xfrm>
            <a:off x="1640380" y="4833045"/>
            <a:ext cx="9489441" cy="1235246"/>
          </a:xfrm>
        </p:spPr>
        <p:txBody>
          <a:bodyPr>
            <a:normAutofit fontScale="70000" lnSpcReduction="20000"/>
          </a:bodyPr>
          <a:lstStyle/>
          <a:p>
            <a:r>
              <a:rPr lang="en-US" dirty="0" smtClean="0"/>
              <a:t>Survey was conducted in late Fall of 2015; previous survey in Spring 2011.</a:t>
            </a:r>
          </a:p>
          <a:p>
            <a:r>
              <a:rPr lang="en-US" dirty="0" smtClean="0"/>
              <a:t>All full time (100% FTE) WU academic personnel on Danforth and Medical campuses were surveyed, excluding only deans and top administrators.</a:t>
            </a:r>
            <a:endParaRPr lang="en-US" dirty="0"/>
          </a:p>
        </p:txBody>
      </p:sp>
      <p:sp>
        <p:nvSpPr>
          <p:cNvPr id="5" name="TextBox 4"/>
          <p:cNvSpPr txBox="1"/>
          <p:nvPr/>
        </p:nvSpPr>
        <p:spPr>
          <a:xfrm>
            <a:off x="8054113" y="6172990"/>
            <a:ext cx="4008583" cy="523220"/>
          </a:xfrm>
          <a:prstGeom prst="rect">
            <a:avLst/>
          </a:prstGeom>
          <a:noFill/>
        </p:spPr>
        <p:txBody>
          <a:bodyPr wrap="square" rtlCol="0">
            <a:spAutoFit/>
          </a:bodyPr>
          <a:lstStyle/>
          <a:p>
            <a:r>
              <a:rPr lang="en-US" sz="1400" dirty="0" smtClean="0"/>
              <a:t>Data compiled &amp; analyzed by Lynn McCloskey &amp; team, WU Institutional Research &amp; Analysis</a:t>
            </a:r>
            <a:endParaRPr lang="en-US" sz="1400" dirty="0"/>
          </a:p>
        </p:txBody>
      </p:sp>
    </p:spTree>
    <p:extLst>
      <p:ext uri="{BB962C8B-B14F-4D97-AF65-F5344CB8AC3E}">
        <p14:creationId xmlns:p14="http://schemas.microsoft.com/office/powerpoint/2010/main" val="2526006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Rates Were High</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07660766"/>
              </p:ext>
            </p:extLst>
          </p:nvPr>
        </p:nvGraphicFramePr>
        <p:xfrm>
          <a:off x="1728471" y="1766727"/>
          <a:ext cx="7934856" cy="2223469"/>
        </p:xfrm>
        <a:graphic>
          <a:graphicData uri="http://schemas.openxmlformats.org/drawingml/2006/table">
            <a:tbl>
              <a:tblPr/>
              <a:tblGrid>
                <a:gridCol w="293027">
                  <a:extLst>
                    <a:ext uri="{9D8B030D-6E8A-4147-A177-3AD203B41FA5}">
                      <a16:colId xmlns:a16="http://schemas.microsoft.com/office/drawing/2014/main" xmlns="" val="643093859"/>
                    </a:ext>
                  </a:extLst>
                </a:gridCol>
                <a:gridCol w="2004919">
                  <a:extLst>
                    <a:ext uri="{9D8B030D-6E8A-4147-A177-3AD203B41FA5}">
                      <a16:colId xmlns:a16="http://schemas.microsoft.com/office/drawing/2014/main" xmlns="" val="3374509855"/>
                    </a:ext>
                  </a:extLst>
                </a:gridCol>
                <a:gridCol w="925348">
                  <a:extLst>
                    <a:ext uri="{9D8B030D-6E8A-4147-A177-3AD203B41FA5}">
                      <a16:colId xmlns:a16="http://schemas.microsoft.com/office/drawing/2014/main" xmlns="" val="1668147108"/>
                    </a:ext>
                  </a:extLst>
                </a:gridCol>
                <a:gridCol w="936915">
                  <a:extLst>
                    <a:ext uri="{9D8B030D-6E8A-4147-A177-3AD203B41FA5}">
                      <a16:colId xmlns:a16="http://schemas.microsoft.com/office/drawing/2014/main" xmlns="" val="631736965"/>
                    </a:ext>
                  </a:extLst>
                </a:gridCol>
                <a:gridCol w="879080">
                  <a:extLst>
                    <a:ext uri="{9D8B030D-6E8A-4147-A177-3AD203B41FA5}">
                      <a16:colId xmlns:a16="http://schemas.microsoft.com/office/drawing/2014/main" xmlns="" val="973652432"/>
                    </a:ext>
                  </a:extLst>
                </a:gridCol>
                <a:gridCol w="154224">
                  <a:extLst>
                    <a:ext uri="{9D8B030D-6E8A-4147-A177-3AD203B41FA5}">
                      <a16:colId xmlns:a16="http://schemas.microsoft.com/office/drawing/2014/main" xmlns="" val="77576197"/>
                    </a:ext>
                  </a:extLst>
                </a:gridCol>
                <a:gridCol w="925348">
                  <a:extLst>
                    <a:ext uri="{9D8B030D-6E8A-4147-A177-3AD203B41FA5}">
                      <a16:colId xmlns:a16="http://schemas.microsoft.com/office/drawing/2014/main" xmlns="" val="910149980"/>
                    </a:ext>
                  </a:extLst>
                </a:gridCol>
                <a:gridCol w="936915">
                  <a:extLst>
                    <a:ext uri="{9D8B030D-6E8A-4147-A177-3AD203B41FA5}">
                      <a16:colId xmlns:a16="http://schemas.microsoft.com/office/drawing/2014/main" xmlns="" val="1053668467"/>
                    </a:ext>
                  </a:extLst>
                </a:gridCol>
                <a:gridCol w="879080">
                  <a:extLst>
                    <a:ext uri="{9D8B030D-6E8A-4147-A177-3AD203B41FA5}">
                      <a16:colId xmlns:a16="http://schemas.microsoft.com/office/drawing/2014/main" xmlns="" val="127813270"/>
                    </a:ext>
                  </a:extLst>
                </a:gridCol>
              </a:tblGrid>
              <a:tr h="343128">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1" i="0" u="none" strike="noStrike" dirty="0">
                          <a:solidFill>
                            <a:srgbClr val="000000"/>
                          </a:solidFill>
                          <a:effectLst/>
                          <a:latin typeface="Calibri" panose="020F0502020204030204" pitchFamily="34" charset="0"/>
                        </a:rPr>
                        <a:t>2011 Survey</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1" i="0" u="none" strike="noStrike" dirty="0">
                          <a:solidFill>
                            <a:srgbClr val="000000"/>
                          </a:solidFill>
                          <a:effectLst/>
                          <a:latin typeface="Calibri" panose="020F0502020204030204" pitchFamily="34" charset="0"/>
                        </a:rPr>
                        <a:t>2015 Survey</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007660576"/>
                  </a:ext>
                </a:extLst>
              </a:tr>
              <a:tr h="562729">
                <a:tc>
                  <a:txBody>
                    <a:bodyPr/>
                    <a:lstStyle/>
                    <a:p>
                      <a:pPr algn="l" fontAlgn="b"/>
                      <a:endParaRPr lang="en-US" sz="1600" b="1" i="0" u="none" strike="noStrike" dirty="0">
                        <a:solidFill>
                          <a:srgbClr val="000000"/>
                        </a:solidFill>
                        <a:effectLst/>
                        <a:latin typeface="Calibri" panose="020F0502020204030204" pitchFamily="34" charset="0"/>
                      </a:endParaRPr>
                    </a:p>
                  </a:txBody>
                  <a:tcPr marL="10579" marR="10579" marT="105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Surveyed</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Responded</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70C0"/>
                          </a:solidFill>
                          <a:effectLst/>
                          <a:latin typeface="Calibri" panose="020F0502020204030204" pitchFamily="34" charset="0"/>
                        </a:rPr>
                        <a:t>Response Rate</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Surveyed</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Responded</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70C0"/>
                          </a:solidFill>
                          <a:effectLst/>
                          <a:latin typeface="Calibri" panose="020F0502020204030204" pitchFamily="34" charset="0"/>
                        </a:rPr>
                        <a:t>Response Rate</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43077098"/>
                  </a:ext>
                </a:extLst>
              </a:tr>
              <a:tr h="329403">
                <a:tc gridSpan="2">
                  <a:txBody>
                    <a:bodyPr/>
                    <a:lstStyle/>
                    <a:p>
                      <a:pPr marL="55563" indent="0" algn="l" fontAlgn="b"/>
                      <a:r>
                        <a:rPr lang="en-US" sz="1600" b="1" i="0" u="none" strike="noStrike" dirty="0">
                          <a:solidFill>
                            <a:srgbClr val="000000"/>
                          </a:solidFill>
                          <a:effectLst/>
                          <a:latin typeface="Calibri" panose="020F0502020204030204" pitchFamily="34" charset="0"/>
                        </a:rPr>
                        <a:t>Medical Campus Total</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1,737</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0" i="0" u="none" strike="noStrike" dirty="0">
                          <a:solidFill>
                            <a:srgbClr val="000000"/>
                          </a:solidFill>
                          <a:effectLst/>
                          <a:latin typeface="Calibri" panose="020F0502020204030204" pitchFamily="34" charset="0"/>
                        </a:rPr>
                        <a:t>999</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1" i="0" u="none" strike="noStrike" dirty="0">
                          <a:solidFill>
                            <a:srgbClr val="366092"/>
                          </a:solidFill>
                          <a:effectLst/>
                          <a:latin typeface="Calibri" panose="020F0502020204030204" pitchFamily="34" charset="0"/>
                        </a:rPr>
                        <a:t>58%</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0" i="0" u="none" strike="noStrike" dirty="0">
                          <a:solidFill>
                            <a:srgbClr val="000000"/>
                          </a:solidFill>
                          <a:effectLst/>
                          <a:latin typeface="Calibri" panose="020F0502020204030204" pitchFamily="34" charset="0"/>
                        </a:rPr>
                        <a:t>1,918</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0" i="0" u="none" strike="noStrike" dirty="0">
                          <a:solidFill>
                            <a:srgbClr val="000000"/>
                          </a:solidFill>
                          <a:effectLst/>
                          <a:latin typeface="Calibri" panose="020F0502020204030204" pitchFamily="34" charset="0"/>
                        </a:rPr>
                        <a:t>1,298</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1" i="0" u="none" strike="noStrike" dirty="0">
                          <a:solidFill>
                            <a:srgbClr val="366092"/>
                          </a:solidFill>
                          <a:effectLst/>
                          <a:latin typeface="Calibri" panose="020F0502020204030204" pitchFamily="34" charset="0"/>
                        </a:rPr>
                        <a:t>68%</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691406857"/>
                  </a:ext>
                </a:extLst>
              </a:tr>
              <a:tr h="329403">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Calibri" panose="020F0502020204030204" pitchFamily="34" charset="0"/>
                        </a:rPr>
                        <a:t>Investigator</a:t>
                      </a:r>
                    </a:p>
                  </a:txBody>
                  <a:tcPr marL="10579" marR="10579" marT="1057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691</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414</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60%</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638</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442</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69%</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560555702"/>
                  </a:ext>
                </a:extLst>
              </a:tr>
              <a:tr h="329403">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dirty="0" smtClean="0">
                          <a:solidFill>
                            <a:srgbClr val="000000"/>
                          </a:solidFill>
                          <a:effectLst/>
                          <a:latin typeface="Calibri" panose="020F0502020204030204" pitchFamily="34" charset="0"/>
                        </a:rPr>
                        <a:t>Clinician</a:t>
                      </a:r>
                      <a:endParaRPr lang="en-US" sz="1600" b="0" i="0" u="none" strike="noStrike" dirty="0">
                        <a:solidFill>
                          <a:srgbClr val="000000"/>
                        </a:solidFill>
                        <a:effectLst/>
                        <a:latin typeface="Calibri" panose="020F0502020204030204" pitchFamily="34" charset="0"/>
                      </a:endParaRPr>
                    </a:p>
                  </a:txBody>
                  <a:tcPr marL="10579" marR="10579" marT="105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767</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413</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54%</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980</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631</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64%</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765006250"/>
                  </a:ext>
                </a:extLst>
              </a:tr>
              <a:tr h="329403">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Research</a:t>
                      </a:r>
                    </a:p>
                  </a:txBody>
                  <a:tcPr marL="10579" marR="10579" marT="1057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279</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172</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366092"/>
                          </a:solidFill>
                          <a:effectLst/>
                          <a:latin typeface="Calibri" panose="020F0502020204030204" pitchFamily="34" charset="0"/>
                        </a:rPr>
                        <a:t>62%</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300</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225</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366092"/>
                          </a:solidFill>
                          <a:effectLst/>
                          <a:latin typeface="Calibri" panose="020F0502020204030204" pitchFamily="34" charset="0"/>
                        </a:rPr>
                        <a:t>75%</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0662535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78326341"/>
              </p:ext>
            </p:extLst>
          </p:nvPr>
        </p:nvGraphicFramePr>
        <p:xfrm>
          <a:off x="1728469" y="4252302"/>
          <a:ext cx="7934857" cy="1997427"/>
        </p:xfrm>
        <a:graphic>
          <a:graphicData uri="http://schemas.openxmlformats.org/drawingml/2006/table">
            <a:tbl>
              <a:tblPr/>
              <a:tblGrid>
                <a:gridCol w="293027">
                  <a:extLst>
                    <a:ext uri="{9D8B030D-6E8A-4147-A177-3AD203B41FA5}">
                      <a16:colId xmlns:a16="http://schemas.microsoft.com/office/drawing/2014/main" xmlns="" val="2626489321"/>
                    </a:ext>
                  </a:extLst>
                </a:gridCol>
                <a:gridCol w="2004920">
                  <a:extLst>
                    <a:ext uri="{9D8B030D-6E8A-4147-A177-3AD203B41FA5}">
                      <a16:colId xmlns:a16="http://schemas.microsoft.com/office/drawing/2014/main" xmlns="" val="3427967348"/>
                    </a:ext>
                  </a:extLst>
                </a:gridCol>
                <a:gridCol w="925348">
                  <a:extLst>
                    <a:ext uri="{9D8B030D-6E8A-4147-A177-3AD203B41FA5}">
                      <a16:colId xmlns:a16="http://schemas.microsoft.com/office/drawing/2014/main" xmlns="" val="2614379458"/>
                    </a:ext>
                  </a:extLst>
                </a:gridCol>
                <a:gridCol w="936915">
                  <a:extLst>
                    <a:ext uri="{9D8B030D-6E8A-4147-A177-3AD203B41FA5}">
                      <a16:colId xmlns:a16="http://schemas.microsoft.com/office/drawing/2014/main" xmlns="" val="3334123516"/>
                    </a:ext>
                  </a:extLst>
                </a:gridCol>
                <a:gridCol w="879080">
                  <a:extLst>
                    <a:ext uri="{9D8B030D-6E8A-4147-A177-3AD203B41FA5}">
                      <a16:colId xmlns:a16="http://schemas.microsoft.com/office/drawing/2014/main" xmlns="" val="1410560045"/>
                    </a:ext>
                  </a:extLst>
                </a:gridCol>
                <a:gridCol w="154224">
                  <a:extLst>
                    <a:ext uri="{9D8B030D-6E8A-4147-A177-3AD203B41FA5}">
                      <a16:colId xmlns:a16="http://schemas.microsoft.com/office/drawing/2014/main" xmlns="" val="1757376856"/>
                    </a:ext>
                  </a:extLst>
                </a:gridCol>
                <a:gridCol w="925348">
                  <a:extLst>
                    <a:ext uri="{9D8B030D-6E8A-4147-A177-3AD203B41FA5}">
                      <a16:colId xmlns:a16="http://schemas.microsoft.com/office/drawing/2014/main" xmlns="" val="1160228109"/>
                    </a:ext>
                  </a:extLst>
                </a:gridCol>
                <a:gridCol w="936915">
                  <a:extLst>
                    <a:ext uri="{9D8B030D-6E8A-4147-A177-3AD203B41FA5}">
                      <a16:colId xmlns:a16="http://schemas.microsoft.com/office/drawing/2014/main" xmlns="" val="507498738"/>
                    </a:ext>
                  </a:extLst>
                </a:gridCol>
                <a:gridCol w="879080">
                  <a:extLst>
                    <a:ext uri="{9D8B030D-6E8A-4147-A177-3AD203B41FA5}">
                      <a16:colId xmlns:a16="http://schemas.microsoft.com/office/drawing/2014/main" xmlns="" val="4013873128"/>
                    </a:ext>
                  </a:extLst>
                </a:gridCol>
              </a:tblGrid>
              <a:tr h="310160">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1" i="0" u="none" strike="noStrike" dirty="0">
                          <a:solidFill>
                            <a:srgbClr val="000000"/>
                          </a:solidFill>
                          <a:effectLst/>
                          <a:latin typeface="Calibri" panose="020F0502020204030204" pitchFamily="34" charset="0"/>
                        </a:rPr>
                        <a:t>Men  2015</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1600" b="1" i="0" u="none" strike="noStrike" dirty="0">
                          <a:solidFill>
                            <a:srgbClr val="000000"/>
                          </a:solidFill>
                          <a:effectLst/>
                          <a:latin typeface="Calibri" panose="020F0502020204030204" pitchFamily="34" charset="0"/>
                        </a:rPr>
                        <a:t>Women 2015</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18518319"/>
                  </a:ext>
                </a:extLst>
              </a:tr>
              <a:tr h="496255">
                <a:tc>
                  <a:txBody>
                    <a:bodyPr/>
                    <a:lstStyle/>
                    <a:p>
                      <a:pPr algn="l" fontAlgn="b"/>
                      <a:endParaRPr lang="en-US" sz="1200" b="1" i="0" u="none" strike="noStrike" dirty="0">
                        <a:solidFill>
                          <a:srgbClr val="000000"/>
                        </a:solidFill>
                        <a:effectLst/>
                        <a:latin typeface="Calibri" panose="020F0502020204030204" pitchFamily="34" charset="0"/>
                      </a:endParaRPr>
                    </a:p>
                  </a:txBody>
                  <a:tcPr marL="10579" marR="10579" marT="10578"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10579" marR="10579" marT="1057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Surveyed</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Responded</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70C0"/>
                          </a:solidFill>
                          <a:effectLst/>
                          <a:latin typeface="Calibri" panose="020F0502020204030204" pitchFamily="34" charset="0"/>
                        </a:rPr>
                        <a:t>Response Rate</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Calibri" panose="020F0502020204030204" pitchFamily="34" charset="0"/>
                        </a:rPr>
                        <a:t> </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Surveyed</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Responded</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70C0"/>
                          </a:solidFill>
                          <a:effectLst/>
                          <a:latin typeface="Calibri" panose="020F0502020204030204" pitchFamily="34" charset="0"/>
                        </a:rPr>
                        <a:t>Response Rate</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02207591"/>
                  </a:ext>
                </a:extLst>
              </a:tr>
              <a:tr h="297753">
                <a:tc gridSpan="2">
                  <a:txBody>
                    <a:bodyPr/>
                    <a:lstStyle/>
                    <a:p>
                      <a:pPr marL="55563" indent="0" algn="l" fontAlgn="b"/>
                      <a:r>
                        <a:rPr lang="en-US" sz="1600" b="1" i="0" u="none" strike="noStrike" dirty="0">
                          <a:solidFill>
                            <a:srgbClr val="000000"/>
                          </a:solidFill>
                          <a:effectLst/>
                          <a:latin typeface="Calibri" panose="020F0502020204030204" pitchFamily="34" charset="0"/>
                        </a:rPr>
                        <a:t>Medical Campus Total</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hMerge="1">
                  <a:txBody>
                    <a:bodyPr/>
                    <a:lstStyle/>
                    <a:p>
                      <a:endParaRPr lang="en-US"/>
                    </a:p>
                  </a:txBody>
                  <a:tcPr/>
                </a:tc>
                <a:tc>
                  <a:txBody>
                    <a:bodyPr/>
                    <a:lstStyle/>
                    <a:p>
                      <a:pPr algn="ctr" fontAlgn="b"/>
                      <a:r>
                        <a:rPr lang="en-US" sz="1600" b="0" i="0" u="none" strike="noStrike" dirty="0">
                          <a:solidFill>
                            <a:srgbClr val="000000"/>
                          </a:solidFill>
                          <a:effectLst/>
                          <a:latin typeface="Calibri" panose="020F0502020204030204" pitchFamily="34" charset="0"/>
                        </a:rPr>
                        <a:t>1,249</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0" i="0" u="none" strike="noStrike" dirty="0">
                          <a:solidFill>
                            <a:srgbClr val="000000"/>
                          </a:solidFill>
                          <a:effectLst/>
                          <a:latin typeface="Calibri" panose="020F0502020204030204" pitchFamily="34" charset="0"/>
                        </a:rPr>
                        <a:t>830</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1" i="0" u="none" strike="noStrike" dirty="0">
                          <a:solidFill>
                            <a:srgbClr val="366092"/>
                          </a:solidFill>
                          <a:effectLst/>
                          <a:latin typeface="Calibri" panose="020F0502020204030204" pitchFamily="34" charset="0"/>
                        </a:rPr>
                        <a:t>66%</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0" i="0" u="none" strike="noStrike" dirty="0">
                          <a:solidFill>
                            <a:srgbClr val="000000"/>
                          </a:solidFill>
                          <a:effectLst/>
                          <a:latin typeface="Calibri" panose="020F0502020204030204" pitchFamily="34" charset="0"/>
                        </a:rPr>
                        <a:t>669</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0" i="0" u="none" strike="noStrike" dirty="0">
                          <a:solidFill>
                            <a:srgbClr val="000000"/>
                          </a:solidFill>
                          <a:effectLst/>
                          <a:latin typeface="Calibri" panose="020F0502020204030204" pitchFamily="34" charset="0"/>
                        </a:rPr>
                        <a:t>468</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tc>
                  <a:txBody>
                    <a:bodyPr/>
                    <a:lstStyle/>
                    <a:p>
                      <a:pPr algn="ctr" fontAlgn="b"/>
                      <a:r>
                        <a:rPr lang="en-US" sz="1600" b="1" i="0" u="none" strike="noStrike" dirty="0">
                          <a:solidFill>
                            <a:srgbClr val="366092"/>
                          </a:solidFill>
                          <a:effectLst/>
                          <a:latin typeface="Calibri" panose="020F0502020204030204" pitchFamily="34" charset="0"/>
                        </a:rPr>
                        <a:t>70%</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CE1"/>
                    </a:solidFill>
                  </a:tcPr>
                </a:tc>
                <a:extLst>
                  <a:ext uri="{0D108BD9-81ED-4DB2-BD59-A6C34878D82A}">
                    <a16:rowId xmlns:a16="http://schemas.microsoft.com/office/drawing/2014/main" xmlns="" val="4047527263"/>
                  </a:ext>
                </a:extLst>
              </a:tr>
              <a:tr h="297753">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Calibri" panose="020F0502020204030204" pitchFamily="34" charset="0"/>
                        </a:rPr>
                        <a:t>Investigator</a:t>
                      </a:r>
                    </a:p>
                  </a:txBody>
                  <a:tcPr marL="10579" marR="10579" marT="10578" marB="0" anchor="b">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183</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143</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78%</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117</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82</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70%</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544082623"/>
                  </a:ext>
                </a:extLst>
              </a:tr>
              <a:tr h="297753">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600" b="0" i="0" u="none" strike="noStrike" dirty="0" smtClean="0">
                          <a:solidFill>
                            <a:srgbClr val="000000"/>
                          </a:solidFill>
                          <a:effectLst/>
                          <a:latin typeface="Calibri" panose="020F0502020204030204" pitchFamily="34" charset="0"/>
                        </a:rPr>
                        <a:t>Clinician</a:t>
                      </a:r>
                      <a:endParaRPr lang="en-US" sz="1600" b="0" i="0" u="none" strike="noStrike" dirty="0">
                        <a:solidFill>
                          <a:srgbClr val="000000"/>
                        </a:solidFill>
                        <a:effectLst/>
                        <a:latin typeface="Calibri" panose="020F0502020204030204" pitchFamily="34" charset="0"/>
                      </a:endParaRPr>
                    </a:p>
                  </a:txBody>
                  <a:tcPr marL="10579" marR="10579" marT="10578"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492</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333</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68%</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146</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0" i="0" u="none" strike="noStrike" dirty="0">
                          <a:solidFill>
                            <a:srgbClr val="000000"/>
                          </a:solidFill>
                          <a:effectLst/>
                          <a:latin typeface="Calibri" panose="020F0502020204030204" pitchFamily="34" charset="0"/>
                        </a:rPr>
                        <a:t>109</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solidFill>
                            <a:srgbClr val="366092"/>
                          </a:solidFill>
                          <a:effectLst/>
                          <a:latin typeface="Calibri" panose="020F0502020204030204" pitchFamily="34" charset="0"/>
                        </a:rPr>
                        <a:t>75%</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014795945"/>
                  </a:ext>
                </a:extLst>
              </a:tr>
              <a:tr h="297753">
                <a:tc>
                  <a:txBody>
                    <a:bodyPr/>
                    <a:lstStyle/>
                    <a:p>
                      <a:pPr algn="l" fontAlgn="b"/>
                      <a:r>
                        <a:rPr lang="en-US" sz="1600" b="0" i="0" u="none" strike="noStrike" dirty="0">
                          <a:solidFill>
                            <a:srgbClr val="000000"/>
                          </a:solidFill>
                          <a:effectLst/>
                          <a:latin typeface="Calibri" panose="020F0502020204030204" pitchFamily="34" charset="0"/>
                        </a:rPr>
                        <a:t> </a:t>
                      </a:r>
                    </a:p>
                  </a:txBody>
                  <a:tcPr marL="10579" marR="10579" marT="10578"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Calibri" panose="020F0502020204030204" pitchFamily="34" charset="0"/>
                        </a:rPr>
                        <a:t>Research</a:t>
                      </a:r>
                    </a:p>
                  </a:txBody>
                  <a:tcPr marL="10579" marR="10579" marT="10578"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574</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354</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366092"/>
                          </a:solidFill>
                          <a:effectLst/>
                          <a:latin typeface="Calibri" panose="020F0502020204030204" pitchFamily="34" charset="0"/>
                        </a:rPr>
                        <a:t>62%</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 </a:t>
                      </a:r>
                    </a:p>
                  </a:txBody>
                  <a:tcPr marL="10579" marR="10579" marT="105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406</a:t>
                      </a:r>
                    </a:p>
                  </a:txBody>
                  <a:tcPr marL="10579" marR="10579" marT="1057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rgbClr val="000000"/>
                          </a:solidFill>
                          <a:effectLst/>
                          <a:latin typeface="Calibri" panose="020F0502020204030204" pitchFamily="34" charset="0"/>
                        </a:rPr>
                        <a:t>277</a:t>
                      </a:r>
                    </a:p>
                  </a:txBody>
                  <a:tcPr marL="10579" marR="10579" marT="105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366092"/>
                          </a:solidFill>
                          <a:effectLst/>
                          <a:latin typeface="Calibri" panose="020F0502020204030204" pitchFamily="34" charset="0"/>
                        </a:rPr>
                        <a:t>68%</a:t>
                      </a:r>
                    </a:p>
                  </a:txBody>
                  <a:tcPr marL="10579" marR="10579" marT="1057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91893035"/>
                  </a:ext>
                </a:extLst>
              </a:tr>
            </a:tbl>
          </a:graphicData>
        </a:graphic>
      </p:graphicFrame>
    </p:spTree>
    <p:extLst>
      <p:ext uri="{BB962C8B-B14F-4D97-AF65-F5344CB8AC3E}">
        <p14:creationId xmlns:p14="http://schemas.microsoft.com/office/powerpoint/2010/main" val="94755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Overall satisfaction about the same as last survey</a:t>
            </a:r>
            <a:br>
              <a:rPr lang="en-US" sz="3200" dirty="0" smtClean="0"/>
            </a:br>
            <a:r>
              <a:rPr lang="en-US" sz="3200" dirty="0" smtClean="0"/>
              <a:t>No significant gender differences in 2015 for two key questions</a:t>
            </a:r>
            <a:endParaRPr lang="en-US" sz="3200" dirty="0"/>
          </a:p>
        </p:txBody>
      </p:sp>
      <p:graphicFrame>
        <p:nvGraphicFramePr>
          <p:cNvPr id="3" name="Table 2"/>
          <p:cNvGraphicFramePr>
            <a:graphicFrameLocks noGrp="1"/>
          </p:cNvGraphicFramePr>
          <p:nvPr>
            <p:extLst>
              <p:ext uri="{D42A27DB-BD31-4B8C-83A1-F6EECF244321}">
                <p14:modId xmlns:p14="http://schemas.microsoft.com/office/powerpoint/2010/main" val="1859914525"/>
              </p:ext>
            </p:extLst>
          </p:nvPr>
        </p:nvGraphicFramePr>
        <p:xfrm>
          <a:off x="3009902" y="1833404"/>
          <a:ext cx="6172206" cy="4335780"/>
        </p:xfrm>
        <a:graphic>
          <a:graphicData uri="http://schemas.openxmlformats.org/drawingml/2006/table">
            <a:tbl>
              <a:tblPr/>
              <a:tblGrid>
                <a:gridCol w="1127431">
                  <a:extLst>
                    <a:ext uri="{9D8B030D-6E8A-4147-A177-3AD203B41FA5}">
                      <a16:colId xmlns:a16="http://schemas.microsoft.com/office/drawing/2014/main" xmlns="" val="42908357"/>
                    </a:ext>
                  </a:extLst>
                </a:gridCol>
                <a:gridCol w="974559">
                  <a:extLst>
                    <a:ext uri="{9D8B030D-6E8A-4147-A177-3AD203B41FA5}">
                      <a16:colId xmlns:a16="http://schemas.microsoft.com/office/drawing/2014/main" xmlns="" val="3791616192"/>
                    </a:ext>
                  </a:extLst>
                </a:gridCol>
                <a:gridCol w="850351">
                  <a:extLst>
                    <a:ext uri="{9D8B030D-6E8A-4147-A177-3AD203B41FA5}">
                      <a16:colId xmlns:a16="http://schemas.microsoft.com/office/drawing/2014/main" xmlns="" val="1915852293"/>
                    </a:ext>
                  </a:extLst>
                </a:gridCol>
                <a:gridCol w="850351">
                  <a:extLst>
                    <a:ext uri="{9D8B030D-6E8A-4147-A177-3AD203B41FA5}">
                      <a16:colId xmlns:a16="http://schemas.microsoft.com/office/drawing/2014/main" xmlns="" val="94765542"/>
                    </a:ext>
                  </a:extLst>
                </a:gridCol>
                <a:gridCol w="929971">
                  <a:extLst>
                    <a:ext uri="{9D8B030D-6E8A-4147-A177-3AD203B41FA5}">
                      <a16:colId xmlns:a16="http://schemas.microsoft.com/office/drawing/2014/main" xmlns="" val="2595801375"/>
                    </a:ext>
                  </a:extLst>
                </a:gridCol>
                <a:gridCol w="1439543">
                  <a:extLst>
                    <a:ext uri="{9D8B030D-6E8A-4147-A177-3AD203B41FA5}">
                      <a16:colId xmlns:a16="http://schemas.microsoft.com/office/drawing/2014/main" xmlns="" val="3087857008"/>
                    </a:ext>
                  </a:extLst>
                </a:gridCol>
              </a:tblGrid>
              <a:tr h="331470">
                <a:tc gridSpan="6">
                  <a:txBody>
                    <a:bodyPr/>
                    <a:lstStyle/>
                    <a:p>
                      <a:pPr algn="ctr" fontAlgn="b"/>
                      <a:r>
                        <a:rPr lang="en-US" sz="1800" b="0" i="0" u="none" strike="noStrike" dirty="0">
                          <a:solidFill>
                            <a:srgbClr val="2F75B5"/>
                          </a:solidFill>
                          <a:effectLst/>
                          <a:latin typeface="Calibri" panose="020F0502020204030204" pitchFamily="34" charset="0"/>
                        </a:rPr>
                        <a:t>Satisfaction being a faculty member at </a:t>
                      </a:r>
                      <a:r>
                        <a:rPr lang="en-US" sz="1800" b="0" i="0" u="none" strike="noStrike" dirty="0" smtClean="0">
                          <a:solidFill>
                            <a:srgbClr val="2F75B5"/>
                          </a:solidFill>
                          <a:effectLst/>
                          <a:latin typeface="Calibri" panose="020F0502020204030204" pitchFamily="34" charset="0"/>
                        </a:rPr>
                        <a:t>WU </a:t>
                      </a:r>
                      <a:endParaRPr lang="en-US" sz="1800" b="0" i="0" u="none" strike="noStrike" dirty="0">
                        <a:solidFill>
                          <a:srgbClr val="2F75B5"/>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115074832"/>
                  </a:ext>
                </a:extLst>
              </a:tr>
              <a:tr h="609600">
                <a:tc gridSpan="2">
                  <a:txBody>
                    <a:bodyPr/>
                    <a:lstStyle/>
                    <a:p>
                      <a:pPr algn="ctr" fontAlgn="b"/>
                      <a:r>
                        <a:rPr lang="en-US" sz="1400" b="0" i="0" u="none" strike="noStrike" dirty="0">
                          <a:solidFill>
                            <a:srgbClr val="000000"/>
                          </a:solidFill>
                          <a:effectLst/>
                          <a:latin typeface="Calibri" panose="020F0502020204030204" pitchFamily="34" charset="0"/>
                        </a:rPr>
                        <a:t>mean response (scale 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fontAlgn="b"/>
                      <a:r>
                        <a:rPr lang="en-US" sz="1400" b="0" i="0" u="none" strike="noStrike" dirty="0">
                          <a:solidFill>
                            <a:srgbClr val="000000"/>
                          </a:solidFill>
                          <a:effectLst/>
                          <a:latin typeface="Calibri" panose="020F0502020204030204" pitchFamily="34" charset="0"/>
                        </a:rPr>
                        <a:t>2011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2F75B5"/>
                          </a:solidFill>
                          <a:effectLst/>
                          <a:latin typeface="Calibri" panose="020F0502020204030204" pitchFamily="34" charset="0"/>
                        </a:rPr>
                        <a:t>2015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change statistically significant?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200" b="0" i="0" u="none" strike="noStrike" dirty="0">
                          <a:solidFill>
                            <a:srgbClr val="000000"/>
                          </a:solidFill>
                          <a:effectLst/>
                          <a:latin typeface="Calibri" panose="020F0502020204030204" pitchFamily="34" charset="0"/>
                        </a:rPr>
                        <a:t>2015 gender </a:t>
                      </a:r>
                      <a:r>
                        <a:rPr lang="en-US" sz="1200" b="0" i="0" u="none" strike="noStrike" dirty="0" err="1">
                          <a:solidFill>
                            <a:srgbClr val="000000"/>
                          </a:solidFill>
                          <a:effectLst/>
                          <a:latin typeface="Calibri" panose="020F0502020204030204" pitchFamily="34" charset="0"/>
                        </a:rPr>
                        <a:t>dif</a:t>
                      </a:r>
                      <a:r>
                        <a:rPr lang="en-US" sz="1200" b="0" i="0" u="none" strike="noStrike" dirty="0">
                          <a:solidFill>
                            <a:srgbClr val="000000"/>
                          </a:solidFill>
                          <a:effectLst/>
                          <a:latin typeface="Calibri" panose="020F0502020204030204" pitchFamily="34" charset="0"/>
                        </a:rPr>
                        <a:t> statistically significant?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113605976"/>
                  </a:ext>
                </a:extLst>
              </a:tr>
              <a:tr h="255270">
                <a:tc>
                  <a:txBody>
                    <a:bodyPr/>
                    <a:lstStyle/>
                    <a:p>
                      <a:pPr marL="55563" indent="0" algn="l" fontAlgn="b"/>
                      <a:r>
                        <a:rPr lang="en-US" sz="1400" b="1" i="0" u="none" strike="noStrike" dirty="0">
                          <a:solidFill>
                            <a:srgbClr val="000000"/>
                          </a:solidFill>
                          <a:effectLst/>
                          <a:latin typeface="Calibri" panose="020F0502020204030204" pitchFamily="34" charset="0"/>
                        </a:rPr>
                        <a:t>Investigator</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2F75B5"/>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2008924485"/>
                  </a:ext>
                </a:extLst>
              </a:tr>
              <a:tr h="255270">
                <a:tc>
                  <a:txBody>
                    <a:bodyPr/>
                    <a:lstStyle/>
                    <a:p>
                      <a:pPr algn="l" fontAlgn="b"/>
                      <a:r>
                        <a:rPr lang="en-US" sz="14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699216320"/>
                  </a:ext>
                </a:extLst>
              </a:tr>
              <a:tr h="255270">
                <a:tc>
                  <a:txBody>
                    <a:bodyPr/>
                    <a:lstStyle/>
                    <a:p>
                      <a:pPr marL="55563" indent="0" algn="l" fontAlgn="b"/>
                      <a:r>
                        <a:rPr lang="en-US" sz="1400" b="1" i="0" u="none" strike="noStrike" dirty="0" smtClean="0">
                          <a:solidFill>
                            <a:srgbClr val="000000"/>
                          </a:solidFill>
                          <a:effectLst/>
                          <a:latin typeface="Calibri" panose="020F0502020204030204" pitchFamily="34" charset="0"/>
                        </a:rPr>
                        <a:t>Clinician</a:t>
                      </a:r>
                      <a:r>
                        <a:rPr lang="en-US" sz="1400" b="1" i="0" u="none" strike="noStrike" dirty="0" smtClean="0">
                          <a:solidFill>
                            <a:schemeClr val="accent1"/>
                          </a:solidFill>
                          <a:effectLst/>
                          <a:latin typeface="Calibri" panose="020F0502020204030204" pitchFamily="34" charset="0"/>
                        </a:rPr>
                        <a:t>*</a:t>
                      </a:r>
                      <a:endParaRPr lang="en-US"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a:solidFill>
                            <a:srgbClr val="FF0000"/>
                          </a:solidFill>
                          <a:effectLst/>
                          <a:latin typeface="Calibri" panose="020F0502020204030204" pitchFamily="34" charset="0"/>
                        </a:rPr>
                        <a:t>4.2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dirty="0">
                          <a:solidFill>
                            <a:srgbClr val="FF0000"/>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3324923133"/>
                  </a:ext>
                </a:extLst>
              </a:tr>
              <a:tr h="255270">
                <a:tc>
                  <a:txBody>
                    <a:bodyPr/>
                    <a:lstStyle/>
                    <a:p>
                      <a:pPr algn="l" fontAlgn="b"/>
                      <a:r>
                        <a:rPr lang="en-US" sz="14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FF0000"/>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solidFill>
                            <a:srgbClr val="FF0000"/>
                          </a:solidFill>
                          <a:effectLst/>
                          <a:latin typeface="Calibri" panose="020F0502020204030204" pitchFamily="34" charset="0"/>
                        </a:rPr>
                        <a:t>4.0</a:t>
                      </a:r>
                      <a:endParaRPr lang="en-US" sz="1400" b="1"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3858450636"/>
                  </a:ext>
                </a:extLst>
              </a:tr>
              <a:tr h="255270">
                <a:tc>
                  <a:txBody>
                    <a:bodyPr/>
                    <a:lstStyle/>
                    <a:p>
                      <a:pPr marL="55563" indent="0" algn="l" fontAlgn="b"/>
                      <a:r>
                        <a:rPr lang="en-US" sz="1400" b="1" i="0" u="none" strike="noStrike" dirty="0">
                          <a:solidFill>
                            <a:srgbClr val="000000"/>
                          </a:solidFill>
                          <a:effectLst/>
                          <a:latin typeface="Calibri" panose="020F0502020204030204" pitchFamily="34" charset="0"/>
                        </a:rPr>
                        <a:t>Research</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2F75B5"/>
                          </a:solidFill>
                          <a:effectLst/>
                          <a:latin typeface="Calibri" panose="020F050202020403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2376457053"/>
                  </a:ext>
                </a:extLst>
              </a:tr>
              <a:tr h="255270">
                <a:tc>
                  <a:txBody>
                    <a:bodyPr/>
                    <a:lstStyle/>
                    <a:p>
                      <a:pPr algn="l"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461208311"/>
                  </a:ext>
                </a:extLst>
              </a:tr>
              <a:tr h="331470">
                <a:tc gridSpan="6">
                  <a:txBody>
                    <a:bodyPr/>
                    <a:lstStyle/>
                    <a:p>
                      <a:pPr algn="ctr" fontAlgn="b"/>
                      <a:r>
                        <a:rPr lang="en-US" sz="1800" b="0" i="0" u="none" strike="noStrike" dirty="0">
                          <a:solidFill>
                            <a:srgbClr val="2F75B5"/>
                          </a:solidFill>
                          <a:effectLst/>
                          <a:latin typeface="Calibri" panose="020F0502020204030204" pitchFamily="34" charset="0"/>
                        </a:rPr>
                        <a:t>Satisfaction with work/life balance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524512010"/>
                  </a:ext>
                </a:extLst>
              </a:tr>
              <a:tr h="255270">
                <a:tc>
                  <a:txBody>
                    <a:bodyPr/>
                    <a:lstStyle/>
                    <a:p>
                      <a:pPr marL="55563" indent="0" algn="l" fontAlgn="b"/>
                      <a:r>
                        <a:rPr lang="en-US" sz="1400" b="1" i="0" u="none" strike="noStrike" dirty="0">
                          <a:solidFill>
                            <a:srgbClr val="000000"/>
                          </a:solidFill>
                          <a:effectLst/>
                          <a:latin typeface="Calibri" panose="020F0502020204030204" pitchFamily="34" charset="0"/>
                        </a:rPr>
                        <a:t>Investigator</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dirty="0" smtClean="0">
                          <a:solidFill>
                            <a:srgbClr val="FF0000"/>
                          </a:solidFill>
                          <a:effectLst/>
                          <a:latin typeface="Calibri" panose="020F0502020204030204" pitchFamily="34" charset="0"/>
                        </a:rPr>
                        <a:t>4.0</a:t>
                      </a:r>
                      <a:endParaRPr lang="en-US" sz="1400" b="0"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2F75B5"/>
                          </a:solidFill>
                          <a:effectLst/>
                          <a:latin typeface="Calibri" panose="020F0502020204030204" pitchFamily="34" charset="0"/>
                        </a:rPr>
                        <a:t>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3876080520"/>
                  </a:ext>
                </a:extLst>
              </a:tr>
              <a:tr h="255270">
                <a:tc>
                  <a:txBody>
                    <a:bodyPr/>
                    <a:lstStyle/>
                    <a:p>
                      <a:pPr algn="l" fontAlgn="b"/>
                      <a:r>
                        <a:rPr lang="en-US" sz="14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smtClean="0">
                          <a:solidFill>
                            <a:srgbClr val="FF0000"/>
                          </a:solidFill>
                          <a:effectLst/>
                          <a:latin typeface="Calibri" panose="020F0502020204030204" pitchFamily="34" charset="0"/>
                        </a:rPr>
                        <a:t> 3.6*</a:t>
                      </a:r>
                      <a:endParaRPr lang="en-US" sz="1400" b="0" i="0" u="none" strike="noStrike" dirty="0">
                        <a:solidFill>
                          <a:srgbClr val="FF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3.9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874588372"/>
                  </a:ext>
                </a:extLst>
              </a:tr>
              <a:tr h="255270">
                <a:tc>
                  <a:txBody>
                    <a:bodyPr/>
                    <a:lstStyle/>
                    <a:p>
                      <a:pPr marL="55563" indent="0" algn="l" fontAlgn="b"/>
                      <a:r>
                        <a:rPr lang="en-US" sz="1400" b="1" i="0" u="none" strike="noStrike" dirty="0" smtClean="0">
                          <a:solidFill>
                            <a:srgbClr val="000000"/>
                          </a:solidFill>
                          <a:effectLst/>
                          <a:latin typeface="Calibri" panose="020F0502020204030204" pitchFamily="34" charset="0"/>
                        </a:rPr>
                        <a:t>Clinician</a:t>
                      </a:r>
                      <a:endParaRPr lang="en-US" sz="1400" b="1" i="0" u="none" strike="noStrike" dirty="0">
                        <a:solidFill>
                          <a:srgbClr val="000000"/>
                        </a:solidFill>
                        <a:effectLst/>
                        <a:latin typeface="Calibri" panose="020F050202020403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2F75B5"/>
                          </a:solidFill>
                          <a:effectLst/>
                          <a:latin typeface="Calibri" panose="020F050202020403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1763269922"/>
                  </a:ext>
                </a:extLst>
              </a:tr>
              <a:tr h="255270">
                <a:tc>
                  <a:txBody>
                    <a:bodyPr/>
                    <a:lstStyle/>
                    <a:p>
                      <a:pPr algn="l" fontAlgn="b"/>
                      <a:r>
                        <a:rPr lang="en-US" sz="1400" b="1"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823742123"/>
                  </a:ext>
                </a:extLst>
              </a:tr>
              <a:tr h="255270">
                <a:tc>
                  <a:txBody>
                    <a:bodyPr/>
                    <a:lstStyle/>
                    <a:p>
                      <a:pPr marL="55563" indent="0" algn="l" fontAlgn="b"/>
                      <a:r>
                        <a:rPr lang="en-US" sz="1400" b="1" i="0" u="none" strike="noStrike" dirty="0">
                          <a:solidFill>
                            <a:srgbClr val="000000"/>
                          </a:solidFill>
                          <a:effectLst/>
                          <a:latin typeface="Calibri" panose="020F0502020204030204" pitchFamily="34" charset="0"/>
                        </a:rPr>
                        <a:t>Research</a:t>
                      </a: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400" b="0" i="0" u="none" strike="noStrike">
                          <a:solidFill>
                            <a:srgbClr val="000000"/>
                          </a:solidFill>
                          <a:effectLst/>
                          <a:latin typeface="Calibri" panose="020F0502020204030204" pitchFamily="34" charset="0"/>
                        </a:rPr>
                        <a:t>Men</a:t>
                      </a: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3.6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1" i="0" u="none" strike="noStrike">
                          <a:solidFill>
                            <a:srgbClr val="2F75B5"/>
                          </a:solidFill>
                          <a:effectLst/>
                          <a:latin typeface="Calibri" panose="020F050202020403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ctr"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xmlns="" val="326175029"/>
                  </a:ext>
                </a:extLst>
              </a:tr>
              <a:tr h="255270">
                <a:tc>
                  <a:txBody>
                    <a:bodyPr/>
                    <a:lstStyle/>
                    <a:p>
                      <a:pPr algn="l" fontAlgn="b"/>
                      <a:r>
                        <a:rPr lang="en-US" sz="1400" b="0"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Women</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effectLst/>
                          <a:latin typeface="Calibri" panose="020F0502020204030204" pitchFamily="34" charset="0"/>
                        </a:rPr>
                        <a:t>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3.7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2F75B5"/>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400" b="0" i="0" u="none" strike="noStrike" dirty="0">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2087579410"/>
                  </a:ext>
                </a:extLst>
              </a:tr>
            </a:tbl>
          </a:graphicData>
        </a:graphic>
      </p:graphicFrame>
      <p:sp>
        <p:nvSpPr>
          <p:cNvPr id="4" name="TextBox 3"/>
          <p:cNvSpPr txBox="1"/>
          <p:nvPr/>
        </p:nvSpPr>
        <p:spPr>
          <a:xfrm>
            <a:off x="3084947" y="6254756"/>
            <a:ext cx="6534066" cy="584775"/>
          </a:xfrm>
          <a:prstGeom prst="rect">
            <a:avLst/>
          </a:prstGeom>
          <a:noFill/>
        </p:spPr>
        <p:txBody>
          <a:bodyPr wrap="square" rtlCol="0">
            <a:spAutoFit/>
          </a:bodyPr>
          <a:lstStyle/>
          <a:p>
            <a:r>
              <a:rPr lang="en-US" sz="1400" dirty="0" smtClean="0">
                <a:solidFill>
                  <a:schemeClr val="accent1"/>
                </a:solidFill>
              </a:rPr>
              <a:t>* Overall satisfaction rate fell for </a:t>
            </a:r>
            <a:r>
              <a:rPr lang="en-US" sz="1400" dirty="0" smtClean="0">
                <a:solidFill>
                  <a:schemeClr val="accent1"/>
                </a:solidFill>
              </a:rPr>
              <a:t>aggregate (men &amp; women) </a:t>
            </a:r>
            <a:r>
              <a:rPr lang="en-US" sz="1400" dirty="0" smtClean="0">
                <a:solidFill>
                  <a:schemeClr val="accent1"/>
                </a:solidFill>
              </a:rPr>
              <a:t>from 4.2-&gt; 4.0 (p&lt;0.05)</a:t>
            </a:r>
          </a:p>
          <a:p>
            <a:r>
              <a:rPr lang="en-US" dirty="0" smtClean="0">
                <a:solidFill>
                  <a:srgbClr val="FF0000"/>
                </a:solidFill>
              </a:rPr>
              <a:t>* </a:t>
            </a:r>
            <a:r>
              <a:rPr lang="en-US" sz="1400" dirty="0" smtClean="0">
                <a:solidFill>
                  <a:srgbClr val="FF0000"/>
                </a:solidFill>
              </a:rPr>
              <a:t>Difference was statistically significant (p&lt;0.5)</a:t>
            </a:r>
            <a:endParaRPr lang="en-US" dirty="0">
              <a:solidFill>
                <a:srgbClr val="FF0000"/>
              </a:solidFill>
            </a:endParaRPr>
          </a:p>
        </p:txBody>
      </p:sp>
    </p:spTree>
    <p:extLst>
      <p:ext uri="{BB962C8B-B14F-4D97-AF65-F5344CB8AC3E}">
        <p14:creationId xmlns:p14="http://schemas.microsoft.com/office/powerpoint/2010/main" val="1637960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Satisfaction with resources to support your work</a:t>
            </a:r>
            <a:br>
              <a:rPr lang="en-US" sz="3600" dirty="0" smtClean="0"/>
            </a:br>
            <a:r>
              <a:rPr lang="en-US" sz="1800" dirty="0" smtClean="0"/>
              <a:t>Resources for Teaching, for Research, for Clinical Work; Office space and Lab space (13 items)  </a:t>
            </a:r>
            <a:endParaRPr lang="en-US" sz="1800" dirty="0"/>
          </a:p>
        </p:txBody>
      </p:sp>
      <p:graphicFrame>
        <p:nvGraphicFramePr>
          <p:cNvPr id="4" name="Table 3"/>
          <p:cNvGraphicFramePr>
            <a:graphicFrameLocks noGrp="1"/>
          </p:cNvGraphicFramePr>
          <p:nvPr>
            <p:extLst>
              <p:ext uri="{D42A27DB-BD31-4B8C-83A1-F6EECF244321}">
                <p14:modId xmlns:p14="http://schemas.microsoft.com/office/powerpoint/2010/main" val="1211830519"/>
              </p:ext>
            </p:extLst>
          </p:nvPr>
        </p:nvGraphicFramePr>
        <p:xfrm>
          <a:off x="838202" y="1991582"/>
          <a:ext cx="10515601" cy="3174331"/>
        </p:xfrm>
        <a:graphic>
          <a:graphicData uri="http://schemas.openxmlformats.org/drawingml/2006/table">
            <a:tbl>
              <a:tblPr/>
              <a:tblGrid>
                <a:gridCol w="1659388">
                  <a:extLst>
                    <a:ext uri="{9D8B030D-6E8A-4147-A177-3AD203B41FA5}">
                      <a16:colId xmlns:a16="http://schemas.microsoft.com/office/drawing/2014/main" xmlns="" val="3795960928"/>
                    </a:ext>
                  </a:extLst>
                </a:gridCol>
                <a:gridCol w="3530808">
                  <a:extLst>
                    <a:ext uri="{9D8B030D-6E8A-4147-A177-3AD203B41FA5}">
                      <a16:colId xmlns:a16="http://schemas.microsoft.com/office/drawing/2014/main" xmlns="" val="913790446"/>
                    </a:ext>
                  </a:extLst>
                </a:gridCol>
                <a:gridCol w="3530808">
                  <a:extLst>
                    <a:ext uri="{9D8B030D-6E8A-4147-A177-3AD203B41FA5}">
                      <a16:colId xmlns:a16="http://schemas.microsoft.com/office/drawing/2014/main" xmlns="" val="1749141122"/>
                    </a:ext>
                  </a:extLst>
                </a:gridCol>
                <a:gridCol w="1794597">
                  <a:extLst>
                    <a:ext uri="{9D8B030D-6E8A-4147-A177-3AD203B41FA5}">
                      <a16:colId xmlns:a16="http://schemas.microsoft.com/office/drawing/2014/main" xmlns="" val="1704741464"/>
                    </a:ext>
                  </a:extLst>
                </a:gridCol>
              </a:tblGrid>
              <a:tr h="405865">
                <a:tc gridSpan="4">
                  <a:txBody>
                    <a:bodyPr/>
                    <a:lstStyle/>
                    <a:p>
                      <a:pPr algn="ctr" fontAlgn="b"/>
                      <a:r>
                        <a:rPr lang="en-US" sz="2300" b="0" i="0" u="none" strike="noStrike" dirty="0">
                          <a:solidFill>
                            <a:srgbClr val="2F75B5"/>
                          </a:solidFill>
                          <a:effectLst/>
                          <a:latin typeface="Calibri" panose="020F0502020204030204" pitchFamily="34" charset="0"/>
                        </a:rPr>
                        <a:t>How many resource items showed change in satisfaction from 2011 to 2015 (p &lt; .05)?</a:t>
                      </a:r>
                    </a:p>
                  </a:txBody>
                  <a:tcPr marL="9224" marR="9224" marT="922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242748068"/>
                  </a:ext>
                </a:extLst>
              </a:tr>
              <a:tr h="368968">
                <a:tc>
                  <a:txBody>
                    <a:bodyPr/>
                    <a:lstStyle/>
                    <a:p>
                      <a:pPr algn="ctr" fontAlgn="b"/>
                      <a:r>
                        <a:rPr lang="en-US" sz="1400" b="0" i="0" u="none" strike="noStrike">
                          <a:solidFill>
                            <a:srgbClr val="000000"/>
                          </a:solidFill>
                          <a:effectLst/>
                          <a:latin typeface="Calibri" panose="020F0502020204030204" pitchFamily="34" charset="0"/>
                        </a:rPr>
                        <a:t> </a:t>
                      </a:r>
                    </a:p>
                  </a:txBody>
                  <a:tcPr marL="9224" marR="9224" marT="9224"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Calibri" panose="020F0502020204030204" pitchFamily="34" charset="0"/>
                        </a:rPr>
                        <a:t>higher in 2015</a:t>
                      </a:r>
                    </a:p>
                  </a:txBody>
                  <a:tcPr marL="9224" marR="9224" marT="92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lower in 2015</a:t>
                      </a:r>
                    </a:p>
                  </a:txBody>
                  <a:tcPr marL="9224" marR="9224" marT="92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tc>
                  <a:txBody>
                    <a:bodyPr/>
                    <a:lstStyle/>
                    <a:p>
                      <a:pPr algn="ctr" fontAlgn="b"/>
                      <a:r>
                        <a:rPr lang="en-US" sz="1400" b="1" i="0" u="none" strike="noStrike">
                          <a:solidFill>
                            <a:srgbClr val="000000"/>
                          </a:solidFill>
                          <a:effectLst/>
                          <a:latin typeface="Calibri" panose="020F0502020204030204" pitchFamily="34" charset="0"/>
                        </a:rPr>
                        <a:t>no change</a:t>
                      </a:r>
                    </a:p>
                  </a:txBody>
                  <a:tcPr marL="9224" marR="9224" marT="9224"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xmlns="" val="542014059"/>
                  </a:ext>
                </a:extLst>
              </a:tr>
              <a:tr h="737937">
                <a:tc>
                  <a:txBody>
                    <a:bodyPr/>
                    <a:lstStyle/>
                    <a:p>
                      <a:pPr algn="l" fontAlgn="ctr"/>
                      <a:r>
                        <a:rPr lang="en-US" sz="1500" b="1" i="0" u="none" strike="noStrike">
                          <a:solidFill>
                            <a:srgbClr val="000000"/>
                          </a:solidFill>
                          <a:effectLst/>
                          <a:latin typeface="Calibri" panose="020F0502020204030204" pitchFamily="34" charset="0"/>
                        </a:rPr>
                        <a:t>  Investigator</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0" i="0" u="none" strike="noStrike">
                          <a:solidFill>
                            <a:srgbClr val="000000"/>
                          </a:solidFill>
                          <a:effectLst/>
                          <a:latin typeface="Calibri" panose="020F0502020204030204" pitchFamily="34" charset="0"/>
                        </a:rPr>
                        <a:t> </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500" b="0" i="0" u="none" strike="noStrike">
                          <a:solidFill>
                            <a:srgbClr val="000000"/>
                          </a:solidFill>
                          <a:effectLst/>
                          <a:latin typeface="Calibri" panose="020F0502020204030204" pitchFamily="34" charset="0"/>
                        </a:rPr>
                        <a:t>1 item:  resources to support clinical work</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0" i="0" u="none" strike="noStrike">
                          <a:solidFill>
                            <a:srgbClr val="000000"/>
                          </a:solidFill>
                          <a:effectLst/>
                          <a:latin typeface="Calibri" panose="020F0502020204030204" pitchFamily="34" charset="0"/>
                        </a:rPr>
                        <a:t>12 items</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14338513"/>
                  </a:ext>
                </a:extLst>
              </a:tr>
              <a:tr h="737937">
                <a:tc>
                  <a:txBody>
                    <a:bodyPr/>
                    <a:lstStyle/>
                    <a:p>
                      <a:pPr algn="l" fontAlgn="ctr"/>
                      <a:r>
                        <a:rPr lang="en-US" sz="1500" b="1" i="0" u="none" strike="noStrike" dirty="0">
                          <a:solidFill>
                            <a:srgbClr val="000000"/>
                          </a:solidFill>
                          <a:effectLst/>
                          <a:latin typeface="Calibri" panose="020F0502020204030204" pitchFamily="34" charset="0"/>
                        </a:rPr>
                        <a:t>  </a:t>
                      </a:r>
                      <a:r>
                        <a:rPr lang="en-US" sz="1500" b="1" i="0" u="none" strike="noStrike" dirty="0" smtClean="0">
                          <a:solidFill>
                            <a:srgbClr val="000000"/>
                          </a:solidFill>
                          <a:effectLst/>
                          <a:latin typeface="Calibri" panose="020F0502020204030204" pitchFamily="34" charset="0"/>
                        </a:rPr>
                        <a:t>Clinician</a:t>
                      </a:r>
                      <a:endParaRPr lang="en-US" sz="1500" b="1" i="0" u="none" strike="noStrike" dirty="0">
                        <a:solidFill>
                          <a:srgbClr val="000000"/>
                        </a:solidFill>
                        <a:effectLst/>
                        <a:latin typeface="Calibri" panose="020F0502020204030204" pitchFamily="34" charset="0"/>
                      </a:endParaRPr>
                    </a:p>
                  </a:txBody>
                  <a:tcPr marL="9224" marR="9224" marT="922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0" i="0" u="none" strike="noStrike">
                          <a:solidFill>
                            <a:srgbClr val="000000"/>
                          </a:solidFill>
                          <a:effectLst/>
                          <a:latin typeface="Calibri" panose="020F0502020204030204" pitchFamily="34" charset="0"/>
                        </a:rPr>
                        <a:t>1 item: classroom space</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0" i="0" u="none" strike="noStrike" dirty="0">
                          <a:solidFill>
                            <a:srgbClr val="000000"/>
                          </a:solidFill>
                          <a:effectLst/>
                          <a:latin typeface="Calibri" panose="020F0502020204030204" pitchFamily="34" charset="0"/>
                        </a:rPr>
                        <a:t>4</a:t>
                      </a:r>
                      <a:r>
                        <a:rPr lang="en-US" sz="1500" b="0" i="0" u="none" strike="noStrike" dirty="0" smtClean="0">
                          <a:solidFill>
                            <a:srgbClr val="000000"/>
                          </a:solidFill>
                          <a:effectLst/>
                          <a:latin typeface="Calibri" panose="020F0502020204030204" pitchFamily="34" charset="0"/>
                        </a:rPr>
                        <a:t> </a:t>
                      </a:r>
                      <a:r>
                        <a:rPr lang="en-US" sz="1500" b="0" i="0" u="none" strike="noStrike" dirty="0">
                          <a:solidFill>
                            <a:srgbClr val="000000"/>
                          </a:solidFill>
                          <a:effectLst/>
                          <a:latin typeface="Calibri" panose="020F0502020204030204" pitchFamily="34" charset="0"/>
                        </a:rPr>
                        <a:t>items: </a:t>
                      </a:r>
                      <a:r>
                        <a:rPr lang="en-US" sz="1500" b="0" i="0" u="none" strike="noStrike" dirty="0" smtClean="0">
                          <a:solidFill>
                            <a:srgbClr val="000000"/>
                          </a:solidFill>
                          <a:effectLst/>
                          <a:latin typeface="Calibri" panose="020F0502020204030204" pitchFamily="34" charset="0"/>
                        </a:rPr>
                        <a:t>overall teaching resources; support </a:t>
                      </a:r>
                      <a:r>
                        <a:rPr lang="en-US" sz="1500" b="0" i="0" u="none" strike="noStrike" dirty="0">
                          <a:solidFill>
                            <a:srgbClr val="000000"/>
                          </a:solidFill>
                          <a:effectLst/>
                          <a:latin typeface="Calibri" panose="020F0502020204030204" pitchFamily="34" charset="0"/>
                        </a:rPr>
                        <a:t>for assessing </a:t>
                      </a:r>
                      <a:r>
                        <a:rPr lang="en-US" sz="1500" b="0" i="0" u="none" strike="noStrike" dirty="0" smtClean="0">
                          <a:solidFill>
                            <a:srgbClr val="000000"/>
                          </a:solidFill>
                          <a:effectLst/>
                          <a:latin typeface="Calibri" panose="020F0502020204030204" pitchFamily="34" charset="0"/>
                        </a:rPr>
                        <a:t>&amp; </a:t>
                      </a:r>
                      <a:r>
                        <a:rPr lang="en-US" sz="1500" b="0" i="0" u="none" strike="noStrike" dirty="0" err="1" smtClean="0">
                          <a:solidFill>
                            <a:srgbClr val="000000"/>
                          </a:solidFill>
                          <a:effectLst/>
                          <a:latin typeface="Calibri" panose="020F0502020204030204" pitchFamily="34" charset="0"/>
                        </a:rPr>
                        <a:t>improv</a:t>
                      </a:r>
                      <a:r>
                        <a:rPr lang="en-US" sz="1500" b="0" i="0" u="none" strike="noStrike" dirty="0" smtClean="0">
                          <a:solidFill>
                            <a:srgbClr val="000000"/>
                          </a:solidFill>
                          <a:effectLst/>
                          <a:latin typeface="Calibri" panose="020F0502020204030204" pitchFamily="34" charset="0"/>
                        </a:rPr>
                        <a:t> student </a:t>
                      </a:r>
                      <a:r>
                        <a:rPr lang="en-US" sz="1500" b="0" i="0" u="none" strike="noStrike" dirty="0">
                          <a:solidFill>
                            <a:srgbClr val="000000"/>
                          </a:solidFill>
                          <a:effectLst/>
                          <a:latin typeface="Calibri" panose="020F0502020204030204" pitchFamily="34" charset="0"/>
                        </a:rPr>
                        <a:t>learning; technical/research staff; </a:t>
                      </a:r>
                      <a:endParaRPr lang="en-US" sz="1500" b="0" i="0" u="none" strike="noStrike" dirty="0" smtClean="0">
                        <a:solidFill>
                          <a:srgbClr val="000000"/>
                        </a:solidFill>
                        <a:effectLst/>
                        <a:latin typeface="Calibri" panose="020F0502020204030204" pitchFamily="34" charset="0"/>
                      </a:endParaRPr>
                    </a:p>
                    <a:p>
                      <a:pPr algn="ctr" fontAlgn="ctr"/>
                      <a:r>
                        <a:rPr lang="en-US" sz="1500" b="0" i="0" u="none" strike="noStrike" dirty="0" smtClean="0">
                          <a:solidFill>
                            <a:srgbClr val="000000"/>
                          </a:solidFill>
                          <a:effectLst/>
                          <a:latin typeface="Calibri" panose="020F0502020204030204" pitchFamily="34" charset="0"/>
                        </a:rPr>
                        <a:t>Resources to support </a:t>
                      </a:r>
                      <a:r>
                        <a:rPr lang="en-US" sz="1500" b="0" i="0" u="none" strike="noStrike" dirty="0">
                          <a:solidFill>
                            <a:srgbClr val="000000"/>
                          </a:solidFill>
                          <a:effectLst/>
                          <a:latin typeface="Calibri" panose="020F0502020204030204" pitchFamily="34" charset="0"/>
                        </a:rPr>
                        <a:t>clinical work</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0" i="0" u="none" strike="noStrike">
                          <a:solidFill>
                            <a:srgbClr val="000000"/>
                          </a:solidFill>
                          <a:effectLst/>
                          <a:latin typeface="Calibri" panose="020F0502020204030204" pitchFamily="34" charset="0"/>
                        </a:rPr>
                        <a:t>9 items</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21705937"/>
                  </a:ext>
                </a:extLst>
              </a:tr>
              <a:tr h="737937">
                <a:tc>
                  <a:txBody>
                    <a:bodyPr/>
                    <a:lstStyle/>
                    <a:p>
                      <a:pPr algn="l" fontAlgn="ctr"/>
                      <a:r>
                        <a:rPr lang="en-US" sz="1500" b="1" i="0" u="none" strike="noStrike">
                          <a:solidFill>
                            <a:srgbClr val="000000"/>
                          </a:solidFill>
                          <a:effectLst/>
                          <a:latin typeface="Calibri" panose="020F0502020204030204" pitchFamily="34" charset="0"/>
                        </a:rPr>
                        <a:t>  Research</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500" b="0" i="0" u="none" strike="noStrike">
                          <a:solidFill>
                            <a:srgbClr val="000000"/>
                          </a:solidFill>
                          <a:effectLst/>
                          <a:latin typeface="Calibri" panose="020F0502020204030204" pitchFamily="34" charset="0"/>
                        </a:rPr>
                        <a:t> </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500" b="0" i="0" u="none" strike="noStrike">
                          <a:solidFill>
                            <a:srgbClr val="000000"/>
                          </a:solidFill>
                          <a:effectLst/>
                          <a:latin typeface="Calibri" panose="020F0502020204030204" pitchFamily="34" charset="0"/>
                        </a:rPr>
                        <a:t> </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500" b="0" i="0" u="none" strike="noStrike" dirty="0">
                          <a:solidFill>
                            <a:srgbClr val="000000"/>
                          </a:solidFill>
                          <a:effectLst/>
                          <a:latin typeface="Calibri" panose="020F0502020204030204" pitchFamily="34" charset="0"/>
                        </a:rPr>
                        <a:t>13 items</a:t>
                      </a:r>
                    </a:p>
                  </a:txBody>
                  <a:tcPr marL="9224" marR="9224" marT="92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75929287"/>
                  </a:ext>
                </a:extLst>
              </a:tr>
            </a:tbl>
          </a:graphicData>
        </a:graphic>
      </p:graphicFrame>
      <p:sp>
        <p:nvSpPr>
          <p:cNvPr id="5" name="TextBox 4"/>
          <p:cNvSpPr txBox="1"/>
          <p:nvPr/>
        </p:nvSpPr>
        <p:spPr>
          <a:xfrm>
            <a:off x="838202" y="5419900"/>
            <a:ext cx="10515601" cy="369332"/>
          </a:xfrm>
          <a:prstGeom prst="rect">
            <a:avLst/>
          </a:prstGeom>
          <a:noFill/>
        </p:spPr>
        <p:txBody>
          <a:bodyPr wrap="square" rtlCol="0">
            <a:spAutoFit/>
          </a:bodyPr>
          <a:lstStyle/>
          <a:p>
            <a:r>
              <a:rPr lang="en-US" dirty="0" smtClean="0"/>
              <a:t>Few items showed change in satisfaction from 2011; none of the 13 items showed gender difference in 2015. </a:t>
            </a:r>
            <a:endParaRPr lang="en-US" dirty="0"/>
          </a:p>
        </p:txBody>
      </p:sp>
    </p:spTree>
    <p:extLst>
      <p:ext uri="{BB962C8B-B14F-4D97-AF65-F5344CB8AC3E}">
        <p14:creationId xmlns:p14="http://schemas.microsoft.com/office/powerpoint/2010/main" val="6528258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3389</TotalTime>
  <Words>1349</Words>
  <Application>Microsoft Office PowerPoint</Application>
  <PresentationFormat>Custom</PresentationFormat>
  <Paragraphs>492</Paragraphs>
  <Slides>18</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Worksheet</vt:lpstr>
      <vt:lpstr>Faculty Diversity &amp; Work Life Survey Review </vt:lpstr>
      <vt:lpstr>PowerPoint Presentation</vt:lpstr>
      <vt:lpstr>PowerPoint Presentation</vt:lpstr>
      <vt:lpstr>PowerPoint Presentation</vt:lpstr>
      <vt:lpstr>PowerPoint Presentation</vt:lpstr>
      <vt:lpstr>WU 2015 Faculty Work Life Survey Medical Campus Results</vt:lpstr>
      <vt:lpstr>Response Rates Were High</vt:lpstr>
      <vt:lpstr>Overall satisfaction about the same as last survey No significant gender differences in 2015 for two key questions</vt:lpstr>
      <vt:lpstr>Satisfaction with resources to support your work Resources for Teaching, for Research, for Clinical Work; Office space and Lab space (13 items)  </vt:lpstr>
      <vt:lpstr>Gender Difference Emerges in Items about Climate </vt:lpstr>
      <vt:lpstr>Wide gap between men and women for experience of bias </vt:lpstr>
      <vt:lpstr>Mentoring Question </vt:lpstr>
      <vt:lpstr>Leadership:  Investigator and Clinician Women are Willing to Serve</vt:lpstr>
      <vt:lpstr>Lactation Support on Medical Campus</vt:lpstr>
      <vt:lpstr>What contributes most to the quality of your work life at WU? WUSM responses only – Clinician Track (n=631-64%)</vt:lpstr>
      <vt:lpstr>What contributes most to the quality of your work life at WU? WUSM responses only – Investigator Track (n = 442 – 69%)</vt:lpstr>
      <vt:lpstr>What contributes most to the quality of your work life at WU? WUSM responses only – Research Track (n = 225 – 75%)</vt:lpstr>
      <vt:lpstr>Faculty Survey Detail Reports are available here: </vt:lpstr>
    </vt:vector>
  </TitlesOfParts>
  <Company>Washington University in St. Louis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 2015 Faculty Work Life Survey Medical Campus Results</dc:title>
  <dc:creator>Lynn McCloskey</dc:creator>
  <cp:lastModifiedBy>Gray, Diana</cp:lastModifiedBy>
  <cp:revision>71</cp:revision>
  <cp:lastPrinted>2017-03-10T18:52:09Z</cp:lastPrinted>
  <dcterms:created xsi:type="dcterms:W3CDTF">2017-03-09T01:13:03Z</dcterms:created>
  <dcterms:modified xsi:type="dcterms:W3CDTF">2017-04-30T14:21:51Z</dcterms:modified>
</cp:coreProperties>
</file>